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19" r:id="rId2"/>
    <p:sldId id="458" r:id="rId3"/>
    <p:sldId id="459" r:id="rId4"/>
    <p:sldId id="463" r:id="rId5"/>
    <p:sldId id="340" r:id="rId6"/>
    <p:sldId id="327" r:id="rId7"/>
    <p:sldId id="333" r:id="rId8"/>
    <p:sldId id="335" r:id="rId9"/>
    <p:sldId id="464" r:id="rId10"/>
    <p:sldId id="465" r:id="rId11"/>
    <p:sldId id="366" r:id="rId12"/>
    <p:sldId id="367" r:id="rId13"/>
    <p:sldId id="467" r:id="rId14"/>
    <p:sldId id="4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p:restoredTop sz="96327"/>
  </p:normalViewPr>
  <p:slideViewPr>
    <p:cSldViewPr snapToGrid="0" snapToObjects="1">
      <p:cViewPr>
        <p:scale>
          <a:sx n="124" d="100"/>
          <a:sy n="124" d="100"/>
        </p:scale>
        <p:origin x="152" y="1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CAE52-8BC4-0941-8A2E-4A68DC7AC652}" type="datetimeFigureOut">
              <a:rPr lang="en-US" smtClean="0"/>
              <a:t>6/23/21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2391E-CD44-CA45-9E1F-CDF844832227}" type="slidenum">
              <a:rPr lang="en-US" smtClean="0"/>
              <a:t>‹#›</a:t>
            </a:fld>
            <a:endParaRPr lang="en-US"/>
          </a:p>
        </p:txBody>
      </p:sp>
    </p:spTree>
    <p:extLst>
      <p:ext uri="{BB962C8B-B14F-4D97-AF65-F5344CB8AC3E}">
        <p14:creationId xmlns:p14="http://schemas.microsoft.com/office/powerpoint/2010/main" val="422835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extLst>
      <p:ext uri="{BB962C8B-B14F-4D97-AF65-F5344CB8AC3E}">
        <p14:creationId xmlns:p14="http://schemas.microsoft.com/office/powerpoint/2010/main" val="175436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6CD33-4337-4529-948A-94F6960B2374}" type="slidenum">
              <a:rPr lang="en-US" smtClean="0"/>
              <a:pPr/>
              <a:t>11</a:t>
            </a:fld>
            <a:endParaRPr lang="en-US" dirty="0"/>
          </a:p>
        </p:txBody>
      </p:sp>
    </p:spTree>
    <p:extLst>
      <p:ext uri="{BB962C8B-B14F-4D97-AF65-F5344CB8AC3E}">
        <p14:creationId xmlns:p14="http://schemas.microsoft.com/office/powerpoint/2010/main" val="233187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1A69-7F9A-0C43-B031-38B910ED39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B22EF-591F-D24D-A065-FBE17B682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38D2B-5492-7845-A46C-556EAF06B189}"/>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5" name="Footer Placeholder 4">
            <a:extLst>
              <a:ext uri="{FF2B5EF4-FFF2-40B4-BE49-F238E27FC236}">
                <a16:creationId xmlns:a16="http://schemas.microsoft.com/office/drawing/2014/main" id="{75E18AE8-8F06-FC42-BC31-AF5658030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4141B-644A-EA47-B242-1CDD1EBDE926}"/>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154004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C2F2-0DBC-2A49-AEF8-ECF38A120F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D4E61A-AB71-4449-A1BD-FF1F14F73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6E469-9676-464B-B18E-51F8D87C8E21}"/>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5" name="Footer Placeholder 4">
            <a:extLst>
              <a:ext uri="{FF2B5EF4-FFF2-40B4-BE49-F238E27FC236}">
                <a16:creationId xmlns:a16="http://schemas.microsoft.com/office/drawing/2014/main" id="{5AED1B64-DE28-5D4A-A530-7AB79D3F2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AE443-FEE9-2948-A6C3-29504C39066D}"/>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194906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12252-0A58-3E43-9DDB-478B084CD0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10333-57D9-5341-9B93-48FCCCD194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BF636-F365-3340-BB79-E19D65552DCA}"/>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5" name="Footer Placeholder 4">
            <a:extLst>
              <a:ext uri="{FF2B5EF4-FFF2-40B4-BE49-F238E27FC236}">
                <a16:creationId xmlns:a16="http://schemas.microsoft.com/office/drawing/2014/main" id="{482CED49-6925-F544-8B4E-D68CC3F7D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65D13-999D-CD47-9CD3-F380EA5C96AB}"/>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209349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a:defRPr lang="en-US" dirty="0"/>
            </a:lvl1pPr>
            <a:extLst/>
          </a:lstStyle>
          <a:p>
            <a:r>
              <a:rPr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6/23/21</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9506892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6/23/21</a:t>
            </a:fld>
            <a:endParaRPr lang="en-US" dirty="0"/>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2555748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A2F3-BD8E-8F4D-BAB9-533D1F5FA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F4F50-829E-8241-BA7C-0092BD44A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024BC-A9E6-1C4A-8B0F-430E34CFE0A4}"/>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5" name="Footer Placeholder 4">
            <a:extLst>
              <a:ext uri="{FF2B5EF4-FFF2-40B4-BE49-F238E27FC236}">
                <a16:creationId xmlns:a16="http://schemas.microsoft.com/office/drawing/2014/main" id="{DECB8940-14D8-7B41-8863-5B738E6E2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3D2DC-8814-0142-929A-FE79A7874239}"/>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73879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1A59-5171-8348-B4E7-FED029037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FFAC3-B15A-4F4E-9D0A-BE49E21C3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625DA-A16E-7C48-AE6A-2E9DE2A0C71F}"/>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5" name="Footer Placeholder 4">
            <a:extLst>
              <a:ext uri="{FF2B5EF4-FFF2-40B4-BE49-F238E27FC236}">
                <a16:creationId xmlns:a16="http://schemas.microsoft.com/office/drawing/2014/main" id="{D4B5E2DA-82E6-C649-A2A3-E8501A563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70CCD-605B-8242-BC4D-E314D9A166A0}"/>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21552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8488-EF6F-0348-806F-EC3D84C2C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38DCD-D0D1-5D4C-93C0-6077576AFF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0739A6-5120-494E-A223-BF73F49B9E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42F4C-8326-014F-AC15-FA08ABF332B7}"/>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6" name="Footer Placeholder 5">
            <a:extLst>
              <a:ext uri="{FF2B5EF4-FFF2-40B4-BE49-F238E27FC236}">
                <a16:creationId xmlns:a16="http://schemas.microsoft.com/office/drawing/2014/main" id="{914E3F52-F2F4-1141-BF0C-8A7E33A44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0636F-F3FB-DE41-B120-85C52A906928}"/>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296957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923D-56CB-F743-BD19-94F57A6B50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207A2D-B5F8-794F-AE89-B7DD0176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FA50BE-452E-EE44-B79C-96DCFEC77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11830-5F2B-BA45-832B-156DB0D824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B4E25-A784-AB4D-9102-1B9599CB8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B03782-84A7-5D44-9B98-3287331BA1A8}"/>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8" name="Footer Placeholder 7">
            <a:extLst>
              <a:ext uri="{FF2B5EF4-FFF2-40B4-BE49-F238E27FC236}">
                <a16:creationId xmlns:a16="http://schemas.microsoft.com/office/drawing/2014/main" id="{042D653C-C1BE-E249-B1D2-40A97FF52D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9DC41-2B61-4C46-88B6-E1BDF7FAA786}"/>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134256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37A1-EE68-7149-9547-0271352A3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A279F-7DD0-0341-A220-4D5BE0D2A083}"/>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4" name="Footer Placeholder 3">
            <a:extLst>
              <a:ext uri="{FF2B5EF4-FFF2-40B4-BE49-F238E27FC236}">
                <a16:creationId xmlns:a16="http://schemas.microsoft.com/office/drawing/2014/main" id="{CD89B694-9924-1B45-9149-AFE10CF063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F73D02-999D-9A41-9F39-D7AE88CCBF65}"/>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226191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0B3CB-8752-8A4F-A4E7-AAC491691685}"/>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3" name="Footer Placeholder 2">
            <a:extLst>
              <a:ext uri="{FF2B5EF4-FFF2-40B4-BE49-F238E27FC236}">
                <a16:creationId xmlns:a16="http://schemas.microsoft.com/office/drawing/2014/main" id="{E7C721BA-1E00-AC4A-8D90-3B777A4BA8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18F95A-94EF-0644-822D-CB4CC6D523C9}"/>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282787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D62A-76D6-F549-9536-BE4321AE0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A8ECF8-8F60-9A41-8536-3FA5AEE19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166E7-D9A4-314A-B829-EFF326F12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80C00-4BB6-8B4B-82F3-86C282033DF5}"/>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6" name="Footer Placeholder 5">
            <a:extLst>
              <a:ext uri="{FF2B5EF4-FFF2-40B4-BE49-F238E27FC236}">
                <a16:creationId xmlns:a16="http://schemas.microsoft.com/office/drawing/2014/main" id="{53987E0D-99FE-6C44-AE7D-368B8EA52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C779B-41B4-744B-962B-5A0DC22986EE}"/>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29176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425B-95AA-E44C-9FD3-A90B147BF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89143D-6927-E64E-AF83-09BB24021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F4CC5-C645-854B-B78A-7E597CCC9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E3C60-2FEC-F144-BAA0-D2E519B6D24B}"/>
              </a:ext>
            </a:extLst>
          </p:cNvPr>
          <p:cNvSpPr>
            <a:spLocks noGrp="1"/>
          </p:cNvSpPr>
          <p:nvPr>
            <p:ph type="dt" sz="half" idx="10"/>
          </p:nvPr>
        </p:nvSpPr>
        <p:spPr/>
        <p:txBody>
          <a:bodyPr/>
          <a:lstStyle/>
          <a:p>
            <a:fld id="{F26094CC-011D-184C-BCD7-69D25B4835F3}" type="datetimeFigureOut">
              <a:rPr lang="en-US" smtClean="0"/>
              <a:t>6/23/21</a:t>
            </a:fld>
            <a:endParaRPr lang="en-US"/>
          </a:p>
        </p:txBody>
      </p:sp>
      <p:sp>
        <p:nvSpPr>
          <p:cNvPr id="6" name="Footer Placeholder 5">
            <a:extLst>
              <a:ext uri="{FF2B5EF4-FFF2-40B4-BE49-F238E27FC236}">
                <a16:creationId xmlns:a16="http://schemas.microsoft.com/office/drawing/2014/main" id="{B0742C24-0C2D-0943-9452-A42586956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82855-7A23-C341-BA43-128A8EEBFF10}"/>
              </a:ext>
            </a:extLst>
          </p:cNvPr>
          <p:cNvSpPr>
            <a:spLocks noGrp="1"/>
          </p:cNvSpPr>
          <p:nvPr>
            <p:ph type="sldNum" sz="quarter" idx="12"/>
          </p:nvPr>
        </p:nvSpPr>
        <p:spPr/>
        <p:txBody>
          <a:bodyPr/>
          <a:lstStyle/>
          <a:p>
            <a:fld id="{BD13BDE2-73F0-664F-BFAA-4A5FA8331B26}" type="slidenum">
              <a:rPr lang="en-US" smtClean="0"/>
              <a:t>‹#›</a:t>
            </a:fld>
            <a:endParaRPr lang="en-US"/>
          </a:p>
        </p:txBody>
      </p:sp>
    </p:spTree>
    <p:extLst>
      <p:ext uri="{BB962C8B-B14F-4D97-AF65-F5344CB8AC3E}">
        <p14:creationId xmlns:p14="http://schemas.microsoft.com/office/powerpoint/2010/main" val="51722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91345-1A13-6748-9172-0B4AE4CC3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3CD0E0-5B2C-9A46-83FD-0A853CB7C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47E7F-0F93-804C-9A00-F9DBA23D1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094CC-011D-184C-BCD7-69D25B4835F3}" type="datetimeFigureOut">
              <a:rPr lang="en-US" smtClean="0"/>
              <a:t>6/23/21</a:t>
            </a:fld>
            <a:endParaRPr lang="en-US"/>
          </a:p>
        </p:txBody>
      </p:sp>
      <p:sp>
        <p:nvSpPr>
          <p:cNvPr id="5" name="Footer Placeholder 4">
            <a:extLst>
              <a:ext uri="{FF2B5EF4-FFF2-40B4-BE49-F238E27FC236}">
                <a16:creationId xmlns:a16="http://schemas.microsoft.com/office/drawing/2014/main" id="{4CFD113B-84CE-D546-AEBE-3CBB5634F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9FFBD-2F1C-ED46-970E-1ED01865B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3BDE2-73F0-664F-BFAA-4A5FA8331B26}" type="slidenum">
              <a:rPr lang="en-US" smtClean="0"/>
              <a:t>‹#›</a:t>
            </a:fld>
            <a:endParaRPr lang="en-US"/>
          </a:p>
        </p:txBody>
      </p:sp>
    </p:spTree>
    <p:extLst>
      <p:ext uri="{BB962C8B-B14F-4D97-AF65-F5344CB8AC3E}">
        <p14:creationId xmlns:p14="http://schemas.microsoft.com/office/powerpoint/2010/main" val="2741390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The Bayeux Tapestry</a:t>
            </a:r>
          </a:p>
        </p:txBody>
      </p:sp>
      <p:sp>
        <p:nvSpPr>
          <p:cNvPr id="17" name="Rectangle 16"/>
          <p:cNvSpPr>
            <a:spLocks noGrp="1"/>
          </p:cNvSpPr>
          <p:nvPr>
            <p:ph type="body" sz="quarter" idx="10"/>
          </p:nvPr>
        </p:nvSpPr>
        <p:spPr/>
        <p:txBody>
          <a:bodyPr/>
          <a:lstStyle/>
          <a:p>
            <a:r>
              <a:rPr lang="en-US" dirty="0"/>
              <a:t>“Walking” the Tapestry</a:t>
            </a:r>
          </a:p>
          <a:p>
            <a:r>
              <a:rPr lang="en-US" dirty="0"/>
              <a:t>Newberry Library Seminars</a:t>
            </a:r>
          </a:p>
          <a:p>
            <a:r>
              <a:rPr lang="en-US" dirty="0"/>
              <a:t>Susanne Dumbleton</a:t>
            </a:r>
          </a:p>
          <a:p>
            <a:r>
              <a:rPr lang="en-US" dirty="0"/>
              <a:t>June 24, 2021</a:t>
            </a:r>
          </a:p>
        </p:txBody>
      </p:sp>
      <p:pic>
        <p:nvPicPr>
          <p:cNvPr id="6" name="j0313970.jpg"/>
          <p:cNvPicPr>
            <a:picLocks noGrp="1" noChangeAspect="1"/>
          </p:cNvPicPr>
          <p:nvPr>
            <p:ph type="pic" sz="quarter" idx="11"/>
          </p:nvPr>
        </p:nvPicPr>
        <p:blipFill rotWithShape="1">
          <a:blip r:embed="rId3"/>
          <a:srcRect t="3714" b="3714"/>
          <a:stretch/>
        </p:blipFill>
        <p:spPr>
          <a:xfrm>
            <a:off x="526775" y="344320"/>
            <a:ext cx="5864087" cy="3618080"/>
          </a:xfr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DB06C20-F82A-4D44-95AB-C3A2BFACC1D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Military Considerations</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24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5" name="Freeform: Shape 1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7" name="Freeform: Shape 1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92D4F56-BF3E-E84A-BDA1-1EED02B85BD6}"/>
              </a:ext>
            </a:extLst>
          </p:cNvPr>
          <p:cNvSpPr>
            <a:spLocks noGrp="1"/>
          </p:cNvSpPr>
          <p:nvPr>
            <p:ph type="title"/>
          </p:nvPr>
        </p:nvSpPr>
        <p:spPr>
          <a:xfrm>
            <a:off x="457201" y="723405"/>
            <a:ext cx="3234018" cy="5232551"/>
          </a:xfrm>
        </p:spPr>
        <p:txBody>
          <a:bodyPr vert="horz" lIns="91440" tIns="45720" rIns="91440" bIns="45720" rtlCol="0" anchor="b">
            <a:normAutofit fontScale="90000"/>
          </a:bodyPr>
          <a:lstStyle/>
          <a:p>
            <a:pPr algn="ct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“France was a configuration of dukedoms, and William, as head of Normandy, was successful at securing support. Fighting with him were troops from Brittany and Flanders. Som</a:t>
            </a:r>
            <a:r>
              <a:rPr lang="en-US" sz="3000" dirty="0"/>
              <a:t>e historians describe the battle as having three flanks, parallel to this map</a:t>
            </a:r>
            <a:endParaRPr lang="en-US" sz="3000" kern="1200" dirty="0">
              <a:solidFill>
                <a:schemeClr val="tx1"/>
              </a:solidFill>
              <a:latin typeface="+mj-lt"/>
              <a:ea typeface="+mj-ea"/>
              <a:cs typeface="+mj-cs"/>
            </a:endParaRPr>
          </a:p>
        </p:txBody>
      </p:sp>
      <p:pic>
        <p:nvPicPr>
          <p:cNvPr id="6" name="Picture Placeholder 5" descr="Map&#10;&#10;Description automatically generated">
            <a:extLst>
              <a:ext uri="{FF2B5EF4-FFF2-40B4-BE49-F238E27FC236}">
                <a16:creationId xmlns:a16="http://schemas.microsoft.com/office/drawing/2014/main" id="{FA55C9C5-1609-194C-828D-590DE721E0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7" r="-1" b="8979"/>
          <a:stretch/>
        </p:blipFill>
        <p:spPr>
          <a:xfrm>
            <a:off x="5935726" y="643469"/>
            <a:ext cx="4592390" cy="5571062"/>
          </a:xfrm>
          <a:prstGeom prst="rect">
            <a:avLst/>
          </a:prstGeom>
          <a:noFill/>
        </p:spPr>
      </p:pic>
    </p:spTree>
    <p:extLst>
      <p:ext uri="{BB962C8B-B14F-4D97-AF65-F5344CB8AC3E}">
        <p14:creationId xmlns:p14="http://schemas.microsoft.com/office/powerpoint/2010/main" val="22671281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5" name="Freeform: Shape 1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7" name="Freeform: Shape 1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8900A8-3EE2-E344-B1E7-9788A8728052}"/>
              </a:ext>
            </a:extLst>
          </p:cNvPr>
          <p:cNvSpPr>
            <a:spLocks noGrp="1"/>
          </p:cNvSpPr>
          <p:nvPr>
            <p:ph type="title" idx="4294967295"/>
          </p:nvPr>
        </p:nvSpPr>
        <p:spPr>
          <a:xfrm>
            <a:off x="398065" y="188843"/>
            <a:ext cx="3299291" cy="5514231"/>
          </a:xfrm>
        </p:spPr>
        <p:txBody>
          <a:bodyPr vert="horz" lIns="91440" tIns="45720" rIns="91440" bIns="45720" rtlCol="0" anchor="b">
            <a:normAutofit fontScale="90000"/>
          </a:bodyPr>
          <a:lstStyle/>
          <a:p>
            <a:pPr algn="ctr"/>
            <a:r>
              <a:rPr lang="en-US" sz="2700" kern="1200" dirty="0">
                <a:solidFill>
                  <a:schemeClr val="tx1"/>
                </a:solidFill>
                <a:latin typeface="+mj-lt"/>
                <a:ea typeface="+mj-ea"/>
                <a:cs typeface="+mj-cs"/>
              </a:rPr>
              <a:t>Military Movements Sept-Oct 1066</a:t>
            </a: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dirty="0"/>
            </a:br>
            <a:br>
              <a:rPr lang="en-US" sz="2700" dirty="0"/>
            </a:br>
            <a:br>
              <a:rPr lang="en-US" sz="2700" kern="1200" dirty="0">
                <a:solidFill>
                  <a:schemeClr val="tx1"/>
                </a:solidFill>
                <a:latin typeface="+mj-lt"/>
                <a:ea typeface="+mj-ea"/>
                <a:cs typeface="+mj-cs"/>
              </a:rPr>
            </a:br>
            <a:r>
              <a:rPr lang="en-US" sz="2000" kern="1200" dirty="0">
                <a:solidFill>
                  <a:schemeClr val="tx1"/>
                </a:solidFill>
                <a:latin typeface="+mj-lt"/>
                <a:ea typeface="+mj-ea"/>
                <a:cs typeface="+mj-cs"/>
              </a:rPr>
              <a:t>William (Red)</a:t>
            </a:r>
            <a:br>
              <a:rPr lang="en-US" sz="2000" dirty="0"/>
            </a:br>
            <a:r>
              <a:rPr lang="en-US" sz="2000" dirty="0"/>
              <a:t>Sept 12, leaves Dives-sur-Mer for Ponthieu;</a:t>
            </a:r>
            <a:br>
              <a:rPr lang="en-US" sz="2000" dirty="0"/>
            </a:br>
            <a:r>
              <a:rPr lang="en-US" sz="2000" dirty="0"/>
              <a:t>Sept 28, leaves Ponthieu for Pevensey.</a:t>
            </a:r>
            <a:br>
              <a:rPr lang="en-US" sz="2000" dirty="0"/>
            </a:br>
            <a:br>
              <a:rPr lang="en-US" sz="2000" dirty="0"/>
            </a:br>
            <a:r>
              <a:rPr lang="en-US" sz="2000" dirty="0"/>
              <a:t>Harold (Green) </a:t>
            </a:r>
            <a:br>
              <a:rPr lang="en-US" sz="2000" dirty="0"/>
            </a:br>
            <a:r>
              <a:rPr lang="en-US" sz="2000" dirty="0"/>
              <a:t>Sept 15, heads north; Sept 25, fights major battle; </a:t>
            </a:r>
            <a:br>
              <a:rPr lang="en-US" sz="2000" dirty="0"/>
            </a:br>
            <a:r>
              <a:rPr lang="en-US" sz="2000" dirty="0"/>
              <a:t>Sept ? Heads south; October 14, engages in battle at Hastings</a:t>
            </a:r>
            <a:br>
              <a:rPr lang="en-US" sz="2000" dirty="0"/>
            </a:br>
            <a:br>
              <a:rPr lang="en-US" sz="2000" dirty="0"/>
            </a:br>
            <a:r>
              <a:rPr lang="en-US" sz="2000" dirty="0"/>
              <a:t>Negotiations apparently went on between the two men, but failed.</a:t>
            </a:r>
            <a:endParaRPr lang="en-US" sz="2000" kern="1200" dirty="0">
              <a:solidFill>
                <a:schemeClr val="tx1"/>
              </a:solidFill>
              <a:latin typeface="+mj-lt"/>
              <a:ea typeface="+mj-ea"/>
              <a:cs typeface="+mj-cs"/>
            </a:endParaRPr>
          </a:p>
        </p:txBody>
      </p:sp>
      <p:pic>
        <p:nvPicPr>
          <p:cNvPr id="6" name="Picture Placeholder 5" descr="Map&#10;&#10;Description automatically generated">
            <a:extLst>
              <a:ext uri="{FF2B5EF4-FFF2-40B4-BE49-F238E27FC236}">
                <a16:creationId xmlns:a16="http://schemas.microsoft.com/office/drawing/2014/main" id="{0AF688D4-8917-4646-A4C5-7DDF57C9875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9018" r="-1" b="-1"/>
          <a:stretch/>
        </p:blipFill>
        <p:spPr>
          <a:xfrm>
            <a:off x="5935704" y="643469"/>
            <a:ext cx="4592435" cy="5571062"/>
          </a:xfrm>
          <a:prstGeom prst="rect">
            <a:avLst/>
          </a:prstGeom>
          <a:noFill/>
        </p:spPr>
      </p:pic>
      <p:sp>
        <p:nvSpPr>
          <p:cNvPr id="3" name="Text Placeholder 2">
            <a:extLst>
              <a:ext uri="{FF2B5EF4-FFF2-40B4-BE49-F238E27FC236}">
                <a16:creationId xmlns:a16="http://schemas.microsoft.com/office/drawing/2014/main" id="{1F2E98D3-3A75-394C-9DBF-5FEE99D97E28}"/>
              </a:ext>
            </a:extLst>
          </p:cNvPr>
          <p:cNvSpPr>
            <a:spLocks noGrp="1"/>
          </p:cNvSpPr>
          <p:nvPr>
            <p:ph type="body" sz="quarter" idx="11"/>
          </p:nvPr>
        </p:nvSpPr>
        <p:spPr/>
        <p:txBody>
          <a:bodyPr/>
          <a:lstStyle/>
          <a:p>
            <a:endParaRPr lang="en-US" sz="2400" dirty="0"/>
          </a:p>
        </p:txBody>
      </p:sp>
    </p:spTree>
    <p:extLst>
      <p:ext uri="{BB962C8B-B14F-4D97-AF65-F5344CB8AC3E}">
        <p14:creationId xmlns:p14="http://schemas.microsoft.com/office/powerpoint/2010/main" val="37169025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8048BB-EFB7-184B-AFC5-DD93DFE92E9F}"/>
              </a:ext>
            </a:extLst>
          </p:cNvPr>
          <p:cNvPicPr/>
          <p:nvPr/>
        </p:nvPicPr>
        <p:blipFill>
          <a:blip r:embed="rId2">
            <a:extLst>
              <a:ext uri="{28A0092B-C50C-407E-A947-70E740481C1C}">
                <a14:useLocalDpi xmlns:a14="http://schemas.microsoft.com/office/drawing/2010/main" val="0"/>
              </a:ext>
            </a:extLst>
          </a:blip>
          <a:stretch>
            <a:fillRect/>
          </a:stretch>
        </p:blipFill>
        <p:spPr>
          <a:xfrm>
            <a:off x="3175686" y="288485"/>
            <a:ext cx="4863223" cy="6272953"/>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89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Freeform: Shape 18">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A8CAA11B-AD04-C943-98AA-731B54D800D3}"/>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2500" kern="1200">
                <a:solidFill>
                  <a:srgbClr val="080808"/>
                </a:solidFill>
                <a:latin typeface="+mj-lt"/>
                <a:ea typeface="+mj-ea"/>
                <a:cs typeface="+mj-cs"/>
              </a:rPr>
              <a:t>For more details of the military strategy and encounter, see also the video linked to the webpage. </a:t>
            </a:r>
          </a:p>
        </p:txBody>
      </p:sp>
      <p:sp>
        <p:nvSpPr>
          <p:cNvPr id="21" name="Isosceles Triangle 20">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86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8C44A-3618-DD4F-B9B5-6950FB03240D}"/>
              </a:ext>
            </a:extLst>
          </p:cNvPr>
          <p:cNvSpPr>
            <a:spLocks noGrp="1"/>
          </p:cNvSpPr>
          <p:nvPr>
            <p:ph type="title"/>
          </p:nvPr>
        </p:nvSpPr>
        <p:spPr>
          <a:xfrm>
            <a:off x="841248" y="548640"/>
            <a:ext cx="3600860" cy="5431536"/>
          </a:xfrm>
        </p:spPr>
        <p:txBody>
          <a:bodyPr>
            <a:normAutofit/>
          </a:bodyPr>
          <a:lstStyle/>
          <a:p>
            <a:br>
              <a:rPr lang="en-US" sz="5400" dirty="0"/>
            </a:br>
            <a:r>
              <a:rPr lang="en-US" sz="3600" dirty="0"/>
              <a:t>History </a:t>
            </a:r>
            <a:br>
              <a:rPr lang="en-US" sz="3600" dirty="0"/>
            </a:br>
            <a:r>
              <a:rPr lang="en-US" sz="3600" dirty="0"/>
              <a:t>OF </a:t>
            </a:r>
            <a:br>
              <a:rPr lang="en-US" sz="3600" dirty="0"/>
            </a:br>
            <a:r>
              <a:rPr lang="en-US" sz="3600" dirty="0"/>
              <a:t>the Tapestry:</a:t>
            </a:r>
            <a:br>
              <a:rPr lang="en-US" sz="3600" dirty="0"/>
            </a:br>
            <a:r>
              <a:rPr lang="en-US" sz="3600" dirty="0"/>
              <a:t>“Little Short of Miraculous”</a:t>
            </a:r>
            <a:br>
              <a:rPr lang="en-US" sz="5400" dirty="0"/>
            </a:br>
            <a:endParaRPr lang="en-US" sz="5400" dirty="0"/>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D80D43DD-2B79-9249-B88F-0321E4F89551}"/>
              </a:ext>
            </a:extLst>
          </p:cNvPr>
          <p:cNvSpPr>
            <a:spLocks noGrp="1"/>
          </p:cNvSpPr>
          <p:nvPr>
            <p:ph idx="1"/>
          </p:nvPr>
        </p:nvSpPr>
        <p:spPr>
          <a:xfrm>
            <a:off x="5126418" y="552091"/>
            <a:ext cx="6224335" cy="5431536"/>
          </a:xfrm>
        </p:spPr>
        <p:txBody>
          <a:bodyPr anchor="ctr">
            <a:normAutofit/>
          </a:bodyPr>
          <a:lstStyle/>
          <a:p>
            <a:r>
              <a:rPr lang="en-US" sz="1200"/>
              <a:t>Probably completed 1077; probably displayed St. John’s Day, July 14</a:t>
            </a:r>
          </a:p>
          <a:p>
            <a:pPr marL="0" indent="0">
              <a:buNone/>
            </a:pPr>
            <a:endParaRPr lang="en-US" sz="1200"/>
          </a:p>
          <a:p>
            <a:r>
              <a:rPr lang="en-US" sz="1200"/>
              <a:t>1077-1476, little known, but probably displayed annually. Probably stored in a cedar chest.</a:t>
            </a:r>
          </a:p>
          <a:p>
            <a:pPr marL="0" indent="0">
              <a:buNone/>
            </a:pPr>
            <a:endParaRPr lang="en-US" sz="1200"/>
          </a:p>
          <a:p>
            <a:r>
              <a:rPr lang="en-US" sz="1200"/>
              <a:t>1476: Described for the first time (or at least in a document we have) </a:t>
            </a:r>
          </a:p>
          <a:p>
            <a:pPr lvl="1"/>
            <a:r>
              <a:rPr lang="en-US" sz="1200" i="1" dirty="0"/>
              <a:t>“A very long and narrow hanging of linen, embroidered with figures and inscriptions representing the conquest of England, which is hung around the nave of the church (cathedral) on Feast of Relics and throughout the Octave” (July 1-8).”</a:t>
            </a:r>
            <a:endParaRPr lang="en-US" sz="1200" i="1"/>
          </a:p>
          <a:p>
            <a:endParaRPr lang="en-US" sz="1200" i="1"/>
          </a:p>
          <a:p>
            <a:r>
              <a:rPr lang="en-US" sz="1200" i="1"/>
              <a:t>18</a:t>
            </a:r>
            <a:r>
              <a:rPr lang="en-US" sz="1200" i="1" baseline="30000"/>
              <a:t>th</a:t>
            </a:r>
            <a:r>
              <a:rPr lang="en-US" sz="1200" i="1"/>
              <a:t> Century, still displayed once a year.</a:t>
            </a:r>
          </a:p>
          <a:p>
            <a:pPr marL="0" indent="0">
              <a:buNone/>
            </a:pPr>
            <a:endParaRPr lang="en-US" sz="1200" i="1"/>
          </a:p>
          <a:p>
            <a:r>
              <a:rPr lang="en-US" sz="1200" i="1"/>
              <a:t>“Re-discovered” (for better and worse)</a:t>
            </a:r>
          </a:p>
          <a:p>
            <a:pPr marL="0" indent="0">
              <a:buNone/>
            </a:pPr>
            <a:endParaRPr lang="en-US" sz="1200" i="1"/>
          </a:p>
          <a:p>
            <a:r>
              <a:rPr lang="en-US" sz="1200" i="1"/>
              <a:t>1724, two reproductions produced (in print books).</a:t>
            </a:r>
          </a:p>
          <a:p>
            <a:pPr marL="0" indent="0">
              <a:buNone/>
            </a:pPr>
            <a:endParaRPr lang="en-US" sz="1200" i="1"/>
          </a:p>
          <a:p>
            <a:r>
              <a:rPr lang="en-US" sz="1200" i="1"/>
              <a:t>1792, narrow escape. During French Revolution, revolutionaries wanted to use it to cover a wagon). Administrator of Bayeux returned it to the cathedral, where it was confiscated and catalogued. </a:t>
            </a:r>
          </a:p>
        </p:txBody>
      </p:sp>
    </p:spTree>
    <p:extLst>
      <p:ext uri="{BB962C8B-B14F-4D97-AF65-F5344CB8AC3E}">
        <p14:creationId xmlns:p14="http://schemas.microsoft.com/office/powerpoint/2010/main" val="27527799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8C44A-3618-DD4F-B9B5-6950FB03240D}"/>
              </a:ext>
            </a:extLst>
          </p:cNvPr>
          <p:cNvSpPr>
            <a:spLocks noGrp="1"/>
          </p:cNvSpPr>
          <p:nvPr>
            <p:ph type="title"/>
          </p:nvPr>
        </p:nvSpPr>
        <p:spPr>
          <a:xfrm>
            <a:off x="841248" y="548640"/>
            <a:ext cx="3600860" cy="5431536"/>
          </a:xfrm>
        </p:spPr>
        <p:txBody>
          <a:bodyPr>
            <a:normAutofit/>
          </a:bodyPr>
          <a:lstStyle/>
          <a:p>
            <a:br>
              <a:rPr lang="en-US" sz="5400" dirty="0"/>
            </a:br>
            <a:r>
              <a:rPr lang="en-US" sz="3600" dirty="0"/>
              <a:t>History </a:t>
            </a:r>
            <a:br>
              <a:rPr lang="en-US" sz="3600" dirty="0"/>
            </a:br>
            <a:r>
              <a:rPr lang="en-US" sz="3600" dirty="0"/>
              <a:t>OF </a:t>
            </a:r>
            <a:br>
              <a:rPr lang="en-US" sz="3600" dirty="0"/>
            </a:br>
            <a:r>
              <a:rPr lang="en-US" sz="3600" dirty="0"/>
              <a:t>the Tapestry</a:t>
            </a:r>
            <a:br>
              <a:rPr lang="en-US" sz="3600" dirty="0"/>
            </a:br>
            <a:r>
              <a:rPr lang="en-US" sz="3600" dirty="0"/>
              <a:t>“Little Short of Miraculous”</a:t>
            </a:r>
            <a:br>
              <a:rPr lang="en-US" sz="5400" dirty="0"/>
            </a:br>
            <a:endParaRPr lang="en-US" sz="5400" dirty="0"/>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D80D43DD-2B79-9249-B88F-0321E4F89551}"/>
              </a:ext>
            </a:extLst>
          </p:cNvPr>
          <p:cNvSpPr>
            <a:spLocks noGrp="1"/>
          </p:cNvSpPr>
          <p:nvPr>
            <p:ph idx="1"/>
          </p:nvPr>
        </p:nvSpPr>
        <p:spPr>
          <a:xfrm>
            <a:off x="5126418" y="552091"/>
            <a:ext cx="6224335" cy="5431536"/>
          </a:xfrm>
        </p:spPr>
        <p:txBody>
          <a:bodyPr anchor="ctr">
            <a:normAutofit/>
          </a:bodyPr>
          <a:lstStyle/>
          <a:p>
            <a:r>
              <a:rPr lang="en-US" sz="1200" i="1" dirty="0"/>
              <a:t>1803, Napoleon, thinking of invading England, had it brought to Paris, where he displayed at “Napoleon Museum” (now Louvre), Nov 1803-Feb 1804. Returned to Bayeux.</a:t>
            </a:r>
          </a:p>
          <a:p>
            <a:r>
              <a:rPr lang="en-US" sz="1200" i="1" dirty="0"/>
              <a:t>1840, put on list of historical monuments.</a:t>
            </a:r>
          </a:p>
          <a:p>
            <a:r>
              <a:rPr lang="en-US" sz="1200" i="1" dirty="0"/>
              <a:t>1842, moved to Bayeux library and librarians put in charge.</a:t>
            </a:r>
          </a:p>
          <a:p>
            <a:r>
              <a:rPr lang="en-US" sz="1200" i="1" dirty="0"/>
              <a:t>1913, moved to residence of dean of cathedral.</a:t>
            </a:r>
          </a:p>
          <a:p>
            <a:r>
              <a:rPr lang="en-US" sz="1200" i="1" dirty="0"/>
              <a:t>1941, Hitler had brought to Sarthe—likely to be brought to Berlin.</a:t>
            </a:r>
          </a:p>
          <a:p>
            <a:r>
              <a:rPr lang="en-US" sz="1200" i="1" dirty="0"/>
              <a:t>1944, August, following expulsion of German Army, exhibited at Louvre; returned to Bayeux.</a:t>
            </a:r>
          </a:p>
          <a:p>
            <a:r>
              <a:rPr lang="en-US" sz="1200" i="1" dirty="0"/>
              <a:t>1982-3 examined, then returned to new home, new museum. </a:t>
            </a:r>
          </a:p>
          <a:p>
            <a:r>
              <a:rPr lang="en-US" sz="1200" i="1" dirty="0"/>
              <a:t>2022-4 to be displayed in England under still-evolving arrangements.</a:t>
            </a:r>
          </a:p>
          <a:p>
            <a:r>
              <a:rPr lang="en-US" sz="1200" i="1" dirty="0"/>
              <a:t>New museum being planned.</a:t>
            </a:r>
          </a:p>
        </p:txBody>
      </p:sp>
    </p:spTree>
    <p:extLst>
      <p:ext uri="{BB962C8B-B14F-4D97-AF65-F5344CB8AC3E}">
        <p14:creationId xmlns:p14="http://schemas.microsoft.com/office/powerpoint/2010/main" val="22579367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8C44A-3618-DD4F-B9B5-6950FB03240D}"/>
              </a:ext>
            </a:extLst>
          </p:cNvPr>
          <p:cNvSpPr>
            <a:spLocks noGrp="1"/>
          </p:cNvSpPr>
          <p:nvPr>
            <p:ph type="title"/>
          </p:nvPr>
        </p:nvSpPr>
        <p:spPr>
          <a:xfrm>
            <a:off x="841248" y="548640"/>
            <a:ext cx="3600860" cy="5431536"/>
          </a:xfrm>
        </p:spPr>
        <p:txBody>
          <a:bodyPr>
            <a:normAutofit/>
          </a:bodyPr>
          <a:lstStyle/>
          <a:p>
            <a:br>
              <a:rPr lang="en-US" sz="5400" dirty="0"/>
            </a:br>
            <a:r>
              <a:rPr lang="en-US" sz="3600" dirty="0"/>
              <a:t>January 2020 Review by 8 Restorers</a:t>
            </a:r>
            <a:br>
              <a:rPr lang="en-US" sz="3600" dirty="0"/>
            </a:br>
            <a:r>
              <a:rPr lang="en-US" sz="1100" dirty="0" err="1"/>
              <a:t>Medievalists.net</a:t>
            </a:r>
            <a:br>
              <a:rPr lang="en-US" sz="5400" dirty="0"/>
            </a:br>
            <a:endParaRPr lang="en-US" sz="5400" dirty="0"/>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D80D43DD-2B79-9249-B88F-0321E4F89551}"/>
              </a:ext>
            </a:extLst>
          </p:cNvPr>
          <p:cNvSpPr>
            <a:spLocks noGrp="1"/>
          </p:cNvSpPr>
          <p:nvPr>
            <p:ph idx="1"/>
          </p:nvPr>
        </p:nvSpPr>
        <p:spPr>
          <a:xfrm>
            <a:off x="5126418" y="552091"/>
            <a:ext cx="5549799" cy="5431536"/>
          </a:xfrm>
        </p:spPr>
        <p:txBody>
          <a:bodyPr anchor="ctr">
            <a:normAutofit/>
          </a:bodyPr>
          <a:lstStyle/>
          <a:p>
            <a:pPr fontAlgn="base"/>
            <a:r>
              <a:rPr lang="en-US" sz="1600" dirty="0"/>
              <a:t>“Among their findings were that the tapestry has 24,204 stains, 16,445 wrinkles, 9,646 gaps in the cloth or the embroidery, 30 non-stabilized tears, and significant weakening in the first few </a:t>
            </a:r>
            <a:r>
              <a:rPr lang="en-US" sz="1600" dirty="0" err="1"/>
              <a:t>metres</a:t>
            </a:r>
            <a:r>
              <a:rPr lang="en-US" sz="1600" dirty="0"/>
              <a:t> of the work. Some of this damage took place long ago, such as nail holes from successive hangings or wax stains caused by candles used to light Bayeux Cathedral where it was originally displayed.</a:t>
            </a:r>
          </a:p>
          <a:p>
            <a:pPr marL="0" indent="0" fontAlgn="base">
              <a:buNone/>
            </a:pPr>
            <a:endParaRPr lang="en-US" sz="1600" dirty="0"/>
          </a:p>
          <a:p>
            <a:pPr fontAlgn="base"/>
            <a:r>
              <a:rPr lang="en-US" sz="1600" dirty="0"/>
              <a:t>“The report will be used by conservation experts to make necessary repairs to the tapestry and prepare it for a new exhibition space when the museum is rebuilt in the mid-2020s.”</a:t>
            </a:r>
          </a:p>
          <a:p>
            <a:endParaRPr lang="en-US" sz="1200" i="1" dirty="0"/>
          </a:p>
        </p:txBody>
      </p:sp>
    </p:spTree>
    <p:extLst>
      <p:ext uri="{BB962C8B-B14F-4D97-AF65-F5344CB8AC3E}">
        <p14:creationId xmlns:p14="http://schemas.microsoft.com/office/powerpoint/2010/main" val="10697187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The Bayeux Tapestry_p88-89_EadwardusRexUbiHarold.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386" b="-7386"/>
          <a:stretch>
            <a:fillRect/>
          </a:stretch>
        </p:blipFill>
        <p:spPr>
          <a:xfrm>
            <a:off x="76200" y="-1828800"/>
            <a:ext cx="11963400" cy="7924800"/>
          </a:xfrm>
        </p:spPr>
      </p:pic>
      <p:sp>
        <p:nvSpPr>
          <p:cNvPr id="4" name="Text Placeholder 3"/>
          <p:cNvSpPr>
            <a:spLocks noGrp="1"/>
          </p:cNvSpPr>
          <p:nvPr>
            <p:ph type="body" sz="half" idx="2"/>
          </p:nvPr>
        </p:nvSpPr>
        <p:spPr>
          <a:xfrm>
            <a:off x="1600200" y="5638800"/>
            <a:ext cx="9753600" cy="804862"/>
          </a:xfrm>
        </p:spPr>
        <p:txBody>
          <a:bodyPr>
            <a:normAutofit fontScale="85000" lnSpcReduction="20000"/>
          </a:bodyPr>
          <a:lstStyle/>
          <a:p>
            <a:endParaRPr lang="en-US" dirty="0"/>
          </a:p>
          <a:p>
            <a:endParaRPr lang="en-US" dirty="0"/>
          </a:p>
          <a:p>
            <a:r>
              <a:rPr lang="en-US" dirty="0"/>
              <a:t>“King Edward, where Harold:” </a:t>
            </a:r>
            <a:r>
              <a:rPr lang="en-US" u="sng" dirty="0"/>
              <a:t>Condition of the tapestry ends.</a:t>
            </a:r>
            <a:r>
              <a:rPr lang="en-US" dirty="0"/>
              <a:t> </a:t>
            </a:r>
            <a:r>
              <a:rPr lang="en-US" u="sng" dirty="0"/>
              <a:t>Care</a:t>
            </a:r>
            <a:r>
              <a:rPr lang="en-US" dirty="0"/>
              <a:t> / </a:t>
            </a:r>
            <a:r>
              <a:rPr lang="en-US" u="sng" dirty="0"/>
              <a:t>skill</a:t>
            </a:r>
            <a:r>
              <a:rPr lang="en-US" dirty="0"/>
              <a:t> / </a:t>
            </a:r>
            <a:r>
              <a:rPr lang="en-US" u="sng" dirty="0"/>
              <a:t>decisions</a:t>
            </a:r>
            <a:r>
              <a:rPr lang="en-US" dirty="0"/>
              <a:t> / </a:t>
            </a:r>
            <a:r>
              <a:rPr lang="en-US" u="sng" dirty="0"/>
              <a:t>restoration over the centuries.</a:t>
            </a:r>
          </a:p>
        </p:txBody>
      </p:sp>
    </p:spTree>
    <p:extLst>
      <p:ext uri="{BB962C8B-B14F-4D97-AF65-F5344CB8AC3E}">
        <p14:creationId xmlns:p14="http://schemas.microsoft.com/office/powerpoint/2010/main" val="28549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16288" y="5257800"/>
            <a:ext cx="5294312" cy="109538"/>
          </a:xfrm>
        </p:spPr>
        <p:txBody>
          <a:bodyPr>
            <a:normAutofit fontScale="90000"/>
          </a:bodyPr>
          <a:lstStyle/>
          <a:p>
            <a:endParaRPr lang="en-US" dirty="0"/>
          </a:p>
        </p:txBody>
      </p:sp>
      <p:pic>
        <p:nvPicPr>
          <p:cNvPr id="8" name="Picture Placeholder 7" descr="The Bayeux Tapestry_p164-165_HicEadwardusRexInLectoAlloquiturFidelesEtHicDefunctusEst.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477" b="-6477"/>
          <a:stretch>
            <a:fillRect/>
          </a:stretch>
        </p:blipFill>
        <p:spPr>
          <a:xfrm>
            <a:off x="2360168" y="124239"/>
            <a:ext cx="7876034" cy="5907024"/>
          </a:xfrm>
        </p:spPr>
      </p:pic>
      <p:sp>
        <p:nvSpPr>
          <p:cNvPr id="7" name="Text Placeholder 6"/>
          <p:cNvSpPr>
            <a:spLocks noGrp="1"/>
          </p:cNvSpPr>
          <p:nvPr>
            <p:ph type="body" sz="half" idx="2"/>
          </p:nvPr>
        </p:nvSpPr>
        <p:spPr>
          <a:xfrm>
            <a:off x="2311402" y="5715000"/>
            <a:ext cx="7924800" cy="728662"/>
          </a:xfrm>
        </p:spPr>
        <p:txBody>
          <a:bodyPr>
            <a:normAutofit fontScale="47500" lnSpcReduction="20000"/>
          </a:bodyPr>
          <a:lstStyle/>
          <a:p>
            <a:endParaRPr lang="en-US" dirty="0"/>
          </a:p>
          <a:p>
            <a:endParaRPr lang="en-US" dirty="0"/>
          </a:p>
          <a:p>
            <a:r>
              <a:rPr lang="en-US" dirty="0"/>
              <a:t>“Here King Edward, in his bed, addresses his faithful followers,” “and here he died.” Plot and Character and tone. Note Edward’s hand and Harold’s hand. Is this the “Dying Voice,” appointing Harold as next king? Clearly grief  </a:t>
            </a:r>
            <a:r>
              <a:rPr lang="en-US" u="sng" dirty="0"/>
              <a:t>Emotion and change. For ”plot, note that order seems transposed—probably for convenience? Possible design complication?</a:t>
            </a:r>
          </a:p>
        </p:txBody>
      </p:sp>
    </p:spTree>
    <p:extLst>
      <p:ext uri="{BB962C8B-B14F-4D97-AF65-F5344CB8AC3E}">
        <p14:creationId xmlns:p14="http://schemas.microsoft.com/office/powerpoint/2010/main" val="27659677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Placeholder 7" descr="The Bayeux Tapestry_p166-167.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38" b="-1738"/>
          <a:stretch>
            <a:fillRect/>
          </a:stretch>
        </p:blipFill>
        <p:spPr>
          <a:xfrm>
            <a:off x="2438401" y="612774"/>
            <a:ext cx="7315199" cy="5303440"/>
          </a:xfrm>
        </p:spPr>
      </p:pic>
      <p:sp>
        <p:nvSpPr>
          <p:cNvPr id="4" name="Text Placeholder 3"/>
          <p:cNvSpPr>
            <a:spLocks noGrp="1"/>
          </p:cNvSpPr>
          <p:nvPr>
            <p:ph type="body" sz="half" idx="2"/>
          </p:nvPr>
        </p:nvSpPr>
        <p:spPr>
          <a:xfrm>
            <a:off x="2362199" y="5562600"/>
            <a:ext cx="7391400" cy="804862"/>
          </a:xfrm>
        </p:spPr>
        <p:txBody>
          <a:bodyPr>
            <a:normAutofit fontScale="62500" lnSpcReduction="20000"/>
          </a:bodyPr>
          <a:lstStyle/>
          <a:p>
            <a:endParaRPr lang="en-US" dirty="0"/>
          </a:p>
          <a:p>
            <a:endParaRPr lang="en-US" dirty="0"/>
          </a:p>
          <a:p>
            <a:r>
              <a:rPr lang="en-US" dirty="0"/>
              <a:t>Scene 28: “Here King Edward speaks to his followers from bed.” </a:t>
            </a:r>
            <a:r>
              <a:rPr lang="en-US" u="sng" dirty="0"/>
              <a:t>Emotion and character and mood differentiation</a:t>
            </a:r>
            <a:r>
              <a:rPr lang="en-US" dirty="0"/>
              <a:t>. For plot, note that Edward may be giving Harold “the dying voice.” </a:t>
            </a:r>
          </a:p>
        </p:txBody>
      </p:sp>
    </p:spTree>
    <p:extLst>
      <p:ext uri="{BB962C8B-B14F-4D97-AF65-F5344CB8AC3E}">
        <p14:creationId xmlns:p14="http://schemas.microsoft.com/office/powerpoint/2010/main" val="266450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The Bayeux Tapestry_p168-169.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795" b="-5795"/>
          <a:stretch>
            <a:fillRect/>
          </a:stretch>
        </p:blipFill>
        <p:spPr>
          <a:xfrm>
            <a:off x="2514600" y="612775"/>
            <a:ext cx="7010400" cy="5257800"/>
          </a:xfrm>
        </p:spPr>
      </p:pic>
      <p:sp>
        <p:nvSpPr>
          <p:cNvPr id="4" name="Text Placeholder 3"/>
          <p:cNvSpPr>
            <a:spLocks noGrp="1"/>
          </p:cNvSpPr>
          <p:nvPr>
            <p:ph type="body" sz="half" idx="2"/>
          </p:nvPr>
        </p:nvSpPr>
        <p:spPr>
          <a:xfrm>
            <a:off x="2438400" y="5367338"/>
            <a:ext cx="7086600" cy="804862"/>
          </a:xfrm>
        </p:spPr>
        <p:txBody>
          <a:bodyPr>
            <a:normAutofit fontScale="62500" lnSpcReduction="20000"/>
          </a:bodyPr>
          <a:lstStyle/>
          <a:p>
            <a:endParaRPr lang="en-US" dirty="0"/>
          </a:p>
          <a:p>
            <a:endParaRPr lang="en-US" dirty="0"/>
          </a:p>
          <a:p>
            <a:r>
              <a:rPr lang="en-US" dirty="0"/>
              <a:t>Scene 28: “And here he dies.” </a:t>
            </a:r>
            <a:r>
              <a:rPr lang="en-US" u="sng" dirty="0"/>
              <a:t>Emotion evident in facial expressions. Maybe even in roughness (e.g. bishop’s left hand.) Power in the simplicity, especially given the upstairs/downstairs depiction. Power of the words: “</a:t>
            </a:r>
            <a:r>
              <a:rPr lang="en-US" u="sng" dirty="0" err="1"/>
              <a:t>defunctus</a:t>
            </a:r>
            <a:r>
              <a:rPr lang="en-US" u="sng" dirty="0"/>
              <a:t> est.”</a:t>
            </a:r>
          </a:p>
        </p:txBody>
      </p:sp>
    </p:spTree>
    <p:extLst>
      <p:ext uri="{BB962C8B-B14F-4D97-AF65-F5344CB8AC3E}">
        <p14:creationId xmlns:p14="http://schemas.microsoft.com/office/powerpoint/2010/main" val="39964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5D431D9B-E441-CD4A-89E5-1528F3EF5AC4}"/>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Now to Walk the Tapestry</a:t>
            </a: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181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TotalTime>
  <Words>782</Words>
  <Application>Microsoft Macintosh PowerPoint</Application>
  <PresentationFormat>Widescreen</PresentationFormat>
  <Paragraphs>53</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Bayeux Tapestry</vt:lpstr>
      <vt:lpstr> History  OF  the Tapestry: “Little Short of Miraculous” </vt:lpstr>
      <vt:lpstr> History  OF  the Tapestry “Little Short of Miraculous” </vt:lpstr>
      <vt:lpstr> January 2020 Review by 8 Restorers Medievalists.net </vt:lpstr>
      <vt:lpstr>PowerPoint Presentation</vt:lpstr>
      <vt:lpstr>PowerPoint Presentation</vt:lpstr>
      <vt:lpstr>PowerPoint Presentation</vt:lpstr>
      <vt:lpstr>PowerPoint Presentation</vt:lpstr>
      <vt:lpstr>Now to Walk the Tapestry</vt:lpstr>
      <vt:lpstr>Military Considerations</vt:lpstr>
      <vt:lpstr> “France was a configuration of dukedoms, and William, as head of Normandy, was successful at securing support. Fighting with him were troops from Brittany and Flanders. Some historians describe the battle as having three flanks, parallel to this map</vt:lpstr>
      <vt:lpstr>Military Movements Sept-Oct 1066     William (Red) Sept 12, leaves Dives-sur-Mer for Ponthieu; Sept 28, leaves Ponthieu for Pevensey.  Harold (Green)  Sept 15, heads north; Sept 25, fights major battle;  Sept ? Heads south; October 14, engages in battle at Hastings  Negotiations apparently went on between the two men, but failed.</vt:lpstr>
      <vt:lpstr>PowerPoint Presentation</vt:lpstr>
      <vt:lpstr>For more details of the military strategy and encounter, see also the video linked to the webpage.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History  OF  the Tapestry: “Little Short of Miraculous” </dc:title>
  <dc:creator>Dumbleton, Susanne</dc:creator>
  <cp:lastModifiedBy>Dumbleton, Susanne</cp:lastModifiedBy>
  <cp:revision>14</cp:revision>
  <dcterms:created xsi:type="dcterms:W3CDTF">2021-06-23T17:46:59Z</dcterms:created>
  <dcterms:modified xsi:type="dcterms:W3CDTF">2021-06-25T13:10:07Z</dcterms:modified>
</cp:coreProperties>
</file>