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86" r:id="rId2"/>
    <p:sldId id="281" r:id="rId3"/>
    <p:sldId id="268" r:id="rId4"/>
    <p:sldId id="269" r:id="rId5"/>
    <p:sldId id="292" r:id="rId6"/>
    <p:sldId id="267" r:id="rId7"/>
    <p:sldId id="317" r:id="rId8"/>
    <p:sldId id="266" r:id="rId9"/>
    <p:sldId id="293" r:id="rId10"/>
    <p:sldId id="259" r:id="rId11"/>
    <p:sldId id="272" r:id="rId12"/>
    <p:sldId id="271" r:id="rId13"/>
    <p:sldId id="260" r:id="rId14"/>
    <p:sldId id="258" r:id="rId15"/>
    <p:sldId id="270" r:id="rId16"/>
    <p:sldId id="261" r:id="rId17"/>
    <p:sldId id="273" r:id="rId18"/>
    <p:sldId id="274" r:id="rId19"/>
    <p:sldId id="300" r:id="rId20"/>
    <p:sldId id="295" r:id="rId21"/>
    <p:sldId id="276" r:id="rId22"/>
    <p:sldId id="282" r:id="rId23"/>
    <p:sldId id="296" r:id="rId24"/>
    <p:sldId id="298" r:id="rId25"/>
    <p:sldId id="283" r:id="rId26"/>
    <p:sldId id="297" r:id="rId27"/>
    <p:sldId id="299" r:id="rId28"/>
    <p:sldId id="284" r:id="rId29"/>
    <p:sldId id="290" r:id="rId30"/>
    <p:sldId id="287" r:id="rId31"/>
    <p:sldId id="302" r:id="rId32"/>
    <p:sldId id="309" r:id="rId33"/>
    <p:sldId id="301" r:id="rId34"/>
    <p:sldId id="303" r:id="rId35"/>
    <p:sldId id="307" r:id="rId36"/>
    <p:sldId id="308" r:id="rId37"/>
    <p:sldId id="304" r:id="rId38"/>
    <p:sldId id="305" r:id="rId39"/>
    <p:sldId id="306" r:id="rId40"/>
    <p:sldId id="310" r:id="rId41"/>
    <p:sldId id="319" r:id="rId42"/>
    <p:sldId id="311" r:id="rId43"/>
    <p:sldId id="312" r:id="rId44"/>
    <p:sldId id="314" r:id="rId45"/>
    <p:sldId id="313" r:id="rId46"/>
    <p:sldId id="315" r:id="rId47"/>
    <p:sldId id="316" r:id="rId48"/>
    <p:sldId id="321" r:id="rId49"/>
    <p:sldId id="318" r:id="rId50"/>
    <p:sldId id="280" r:id="rId51"/>
    <p:sldId id="323" r:id="rId52"/>
    <p:sldId id="288" r:id="rId53"/>
    <p:sldId id="322" r:id="rId54"/>
    <p:sldId id="285" r:id="rId55"/>
    <p:sldId id="324" r:id="rId56"/>
    <p:sldId id="326" r:id="rId57"/>
    <p:sldId id="325" r:id="rId58"/>
    <p:sldId id="327" r:id="rId59"/>
    <p:sldId id="328" r:id="rId60"/>
    <p:sldId id="329" r:id="rId61"/>
    <p:sldId id="289" r:id="rId62"/>
    <p:sldId id="264" r:id="rId63"/>
    <p:sldId id="277" r:id="rId64"/>
    <p:sldId id="278" r:id="rId65"/>
    <p:sldId id="265" r:id="rId66"/>
    <p:sldId id="27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94717"/>
  </p:normalViewPr>
  <p:slideViewPr>
    <p:cSldViewPr snapToGrid="0" snapToObjects="1">
      <p:cViewPr varScale="1">
        <p:scale>
          <a:sx n="135" d="100"/>
          <a:sy n="135" d="100"/>
        </p:scale>
        <p:origin x="208" y="1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A8C84-7A3A-4E2F-B4D1-317BB5EEFBA5}"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C5AC4A15-5433-4088-AE05-7C927DA270CF}">
      <dgm:prSet/>
      <dgm:spPr/>
      <dgm:t>
        <a:bodyPr/>
        <a:lstStyle/>
        <a:p>
          <a:r>
            <a:rPr lang="en-US" dirty="0"/>
            <a:t>July 7, 1456, Condemnation of Joan is nullified on basis of trial’s procedural flaws. Joan is cleared of any wrong-doing.</a:t>
          </a:r>
        </a:p>
      </dgm:t>
    </dgm:pt>
    <dgm:pt modelId="{DF724EBA-9C2A-4A5F-A564-C40513DDFFD5}" type="parTrans" cxnId="{3EC7D24B-3E85-4BB2-A213-5F0B68B38EBD}">
      <dgm:prSet/>
      <dgm:spPr/>
      <dgm:t>
        <a:bodyPr/>
        <a:lstStyle/>
        <a:p>
          <a:endParaRPr lang="en-US"/>
        </a:p>
      </dgm:t>
    </dgm:pt>
    <dgm:pt modelId="{E709FD34-01F7-41AA-8F67-1382CCB07116}" type="sibTrans" cxnId="{3EC7D24B-3E85-4BB2-A213-5F0B68B38EBD}">
      <dgm:prSet/>
      <dgm:spPr/>
      <dgm:t>
        <a:bodyPr/>
        <a:lstStyle/>
        <a:p>
          <a:endParaRPr lang="en-US"/>
        </a:p>
      </dgm:t>
    </dgm:pt>
    <dgm:pt modelId="{A0711DA0-8A0E-4297-B598-DF7B8C9D6F56}">
      <dgm:prSet/>
      <dgm:spPr/>
      <dgm:t>
        <a:bodyPr/>
        <a:lstStyle/>
        <a:p>
          <a:r>
            <a:rPr lang="en-US" dirty="0"/>
            <a:t>Among conclusions: No images or epitaphs are to be made.</a:t>
          </a:r>
        </a:p>
        <a:p>
          <a:r>
            <a:rPr lang="en-US" dirty="0"/>
            <a:t>“Case Closed” (Again) (NOT)</a:t>
          </a:r>
        </a:p>
      </dgm:t>
    </dgm:pt>
    <dgm:pt modelId="{FABDE1AC-BB76-4072-8D02-B68106F328F2}" type="parTrans" cxnId="{4F3BB665-0709-482A-9AB9-23ECE1AC851D}">
      <dgm:prSet/>
      <dgm:spPr/>
      <dgm:t>
        <a:bodyPr/>
        <a:lstStyle/>
        <a:p>
          <a:endParaRPr lang="en-US"/>
        </a:p>
      </dgm:t>
    </dgm:pt>
    <dgm:pt modelId="{BB970B57-EDE0-491E-9BA5-F78F7C3DF0B6}" type="sibTrans" cxnId="{4F3BB665-0709-482A-9AB9-23ECE1AC851D}">
      <dgm:prSet/>
      <dgm:spPr/>
      <dgm:t>
        <a:bodyPr/>
        <a:lstStyle/>
        <a:p>
          <a:endParaRPr lang="en-US"/>
        </a:p>
      </dgm:t>
    </dgm:pt>
    <dgm:pt modelId="{2916DDED-00DA-E54C-9D5D-BA9994E38D60}" type="pres">
      <dgm:prSet presAssocID="{657A8C84-7A3A-4E2F-B4D1-317BB5EEFBA5}" presName="vert0" presStyleCnt="0">
        <dgm:presLayoutVars>
          <dgm:dir/>
          <dgm:animOne val="branch"/>
          <dgm:animLvl val="lvl"/>
        </dgm:presLayoutVars>
      </dgm:prSet>
      <dgm:spPr/>
    </dgm:pt>
    <dgm:pt modelId="{E5A5113C-3502-2847-96D4-765625D175E7}" type="pres">
      <dgm:prSet presAssocID="{C5AC4A15-5433-4088-AE05-7C927DA270CF}" presName="thickLine" presStyleLbl="alignNode1" presStyleIdx="0" presStyleCnt="2"/>
      <dgm:spPr/>
    </dgm:pt>
    <dgm:pt modelId="{1097CC35-832E-6F48-9E3D-8B627AA7519F}" type="pres">
      <dgm:prSet presAssocID="{C5AC4A15-5433-4088-AE05-7C927DA270CF}" presName="horz1" presStyleCnt="0"/>
      <dgm:spPr/>
    </dgm:pt>
    <dgm:pt modelId="{B6E106BD-C569-C847-B69A-E266BC91B3BD}" type="pres">
      <dgm:prSet presAssocID="{C5AC4A15-5433-4088-AE05-7C927DA270CF}" presName="tx1" presStyleLbl="revTx" presStyleIdx="0" presStyleCnt="2"/>
      <dgm:spPr/>
    </dgm:pt>
    <dgm:pt modelId="{11218D9B-F9D3-B74B-88E5-0E7BD7A6AAD1}" type="pres">
      <dgm:prSet presAssocID="{C5AC4A15-5433-4088-AE05-7C927DA270CF}" presName="vert1" presStyleCnt="0"/>
      <dgm:spPr/>
    </dgm:pt>
    <dgm:pt modelId="{32041884-E5C3-0C45-9663-5DE5C99CB755}" type="pres">
      <dgm:prSet presAssocID="{A0711DA0-8A0E-4297-B598-DF7B8C9D6F56}" presName="thickLine" presStyleLbl="alignNode1" presStyleIdx="1" presStyleCnt="2"/>
      <dgm:spPr/>
    </dgm:pt>
    <dgm:pt modelId="{82B35769-7667-2841-8779-DB0371BB73CD}" type="pres">
      <dgm:prSet presAssocID="{A0711DA0-8A0E-4297-B598-DF7B8C9D6F56}" presName="horz1" presStyleCnt="0"/>
      <dgm:spPr/>
    </dgm:pt>
    <dgm:pt modelId="{34B6CAD1-A0C4-7845-ACAB-5464CA85620E}" type="pres">
      <dgm:prSet presAssocID="{A0711DA0-8A0E-4297-B598-DF7B8C9D6F56}" presName="tx1" presStyleLbl="revTx" presStyleIdx="1" presStyleCnt="2"/>
      <dgm:spPr/>
    </dgm:pt>
    <dgm:pt modelId="{CC3F922D-DEBF-7B48-88F1-202472E0234A}" type="pres">
      <dgm:prSet presAssocID="{A0711DA0-8A0E-4297-B598-DF7B8C9D6F56}" presName="vert1" presStyleCnt="0"/>
      <dgm:spPr/>
    </dgm:pt>
  </dgm:ptLst>
  <dgm:cxnLst>
    <dgm:cxn modelId="{6CFEE62E-144B-5447-BAC6-92FC10228228}" type="presOf" srcId="{657A8C84-7A3A-4E2F-B4D1-317BB5EEFBA5}" destId="{2916DDED-00DA-E54C-9D5D-BA9994E38D60}" srcOrd="0" destOrd="0" presId="urn:microsoft.com/office/officeart/2008/layout/LinedList"/>
    <dgm:cxn modelId="{4F7F8936-6369-B141-802C-50D77DCDAA09}" type="presOf" srcId="{C5AC4A15-5433-4088-AE05-7C927DA270CF}" destId="{B6E106BD-C569-C847-B69A-E266BC91B3BD}" srcOrd="0" destOrd="0" presId="urn:microsoft.com/office/officeart/2008/layout/LinedList"/>
    <dgm:cxn modelId="{3EC7D24B-3E85-4BB2-A213-5F0B68B38EBD}" srcId="{657A8C84-7A3A-4E2F-B4D1-317BB5EEFBA5}" destId="{C5AC4A15-5433-4088-AE05-7C927DA270CF}" srcOrd="0" destOrd="0" parTransId="{DF724EBA-9C2A-4A5F-A564-C40513DDFFD5}" sibTransId="{E709FD34-01F7-41AA-8F67-1382CCB07116}"/>
    <dgm:cxn modelId="{4F3BB665-0709-482A-9AB9-23ECE1AC851D}" srcId="{657A8C84-7A3A-4E2F-B4D1-317BB5EEFBA5}" destId="{A0711DA0-8A0E-4297-B598-DF7B8C9D6F56}" srcOrd="1" destOrd="0" parTransId="{FABDE1AC-BB76-4072-8D02-B68106F328F2}" sibTransId="{BB970B57-EDE0-491E-9BA5-F78F7C3DF0B6}"/>
    <dgm:cxn modelId="{D4AED1B3-3B7A-5C4A-9A48-8EE8DB015E90}" type="presOf" srcId="{A0711DA0-8A0E-4297-B598-DF7B8C9D6F56}" destId="{34B6CAD1-A0C4-7845-ACAB-5464CA85620E}" srcOrd="0" destOrd="0" presId="urn:microsoft.com/office/officeart/2008/layout/LinedList"/>
    <dgm:cxn modelId="{18A47532-9A42-8044-94AA-DC4A2009F86A}" type="presParOf" srcId="{2916DDED-00DA-E54C-9D5D-BA9994E38D60}" destId="{E5A5113C-3502-2847-96D4-765625D175E7}" srcOrd="0" destOrd="0" presId="urn:microsoft.com/office/officeart/2008/layout/LinedList"/>
    <dgm:cxn modelId="{1E0AD857-72A8-2B45-A879-696D34820758}" type="presParOf" srcId="{2916DDED-00DA-E54C-9D5D-BA9994E38D60}" destId="{1097CC35-832E-6F48-9E3D-8B627AA7519F}" srcOrd="1" destOrd="0" presId="urn:microsoft.com/office/officeart/2008/layout/LinedList"/>
    <dgm:cxn modelId="{7F0AC182-291D-8B40-A2F7-4C386149ABAC}" type="presParOf" srcId="{1097CC35-832E-6F48-9E3D-8B627AA7519F}" destId="{B6E106BD-C569-C847-B69A-E266BC91B3BD}" srcOrd="0" destOrd="0" presId="urn:microsoft.com/office/officeart/2008/layout/LinedList"/>
    <dgm:cxn modelId="{E32F4E1A-80C6-9946-B8F2-FC63D4275E18}" type="presParOf" srcId="{1097CC35-832E-6F48-9E3D-8B627AA7519F}" destId="{11218D9B-F9D3-B74B-88E5-0E7BD7A6AAD1}" srcOrd="1" destOrd="0" presId="urn:microsoft.com/office/officeart/2008/layout/LinedList"/>
    <dgm:cxn modelId="{90E47BEB-12B0-EE43-8B00-E09F6C268BC9}" type="presParOf" srcId="{2916DDED-00DA-E54C-9D5D-BA9994E38D60}" destId="{32041884-E5C3-0C45-9663-5DE5C99CB755}" srcOrd="2" destOrd="0" presId="urn:microsoft.com/office/officeart/2008/layout/LinedList"/>
    <dgm:cxn modelId="{FF187242-7739-B644-9BDE-EAE1E04C1F6F}" type="presParOf" srcId="{2916DDED-00DA-E54C-9D5D-BA9994E38D60}" destId="{82B35769-7667-2841-8779-DB0371BB73CD}" srcOrd="3" destOrd="0" presId="urn:microsoft.com/office/officeart/2008/layout/LinedList"/>
    <dgm:cxn modelId="{1AEBE515-B131-7744-A029-B6EDEC9BDA57}" type="presParOf" srcId="{82B35769-7667-2841-8779-DB0371BB73CD}" destId="{34B6CAD1-A0C4-7845-ACAB-5464CA85620E}" srcOrd="0" destOrd="0" presId="urn:microsoft.com/office/officeart/2008/layout/LinedList"/>
    <dgm:cxn modelId="{61AD41C1-B6FF-DE4D-A2B5-1F45E5AA9E98}" type="presParOf" srcId="{82B35769-7667-2841-8779-DB0371BB73CD}" destId="{CC3F922D-DEBF-7B48-88F1-202472E0234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2F0D50-72E7-4739-86F9-660032EB9785}" type="doc">
      <dgm:prSet loTypeId="urn:microsoft.com/office/officeart/2017/3/layout/HorizontalPathTimeline" loCatId="process" qsTypeId="urn:microsoft.com/office/officeart/2005/8/quickstyle/simple1" qsCatId="simple" csTypeId="urn:microsoft.com/office/officeart/2005/8/colors/accent0_3" csCatId="mainScheme" phldr="1"/>
      <dgm:spPr/>
      <dgm:t>
        <a:bodyPr/>
        <a:lstStyle/>
        <a:p>
          <a:endParaRPr lang="en-US"/>
        </a:p>
      </dgm:t>
    </dgm:pt>
    <dgm:pt modelId="{979C3CAC-1248-4DA2-B9C9-AA3CC6627D4F}">
      <dgm:prSet/>
      <dgm:spPr/>
      <dgm:t>
        <a:bodyPr/>
        <a:lstStyle/>
        <a:p>
          <a:pPr>
            <a:defRPr b="1"/>
          </a:pPr>
          <a:r>
            <a:rPr lang="en-US"/>
            <a:t>1869</a:t>
          </a:r>
        </a:p>
      </dgm:t>
    </dgm:pt>
    <dgm:pt modelId="{C5F679DE-C734-4890-BECA-0CCE4ADEB7FF}" type="parTrans" cxnId="{7468CB7C-F8E2-4562-A4F3-58FDD45E03CA}">
      <dgm:prSet/>
      <dgm:spPr/>
      <dgm:t>
        <a:bodyPr/>
        <a:lstStyle/>
        <a:p>
          <a:endParaRPr lang="en-US"/>
        </a:p>
      </dgm:t>
    </dgm:pt>
    <dgm:pt modelId="{A1F1C58F-B476-430F-8993-7801928B5AB4}" type="sibTrans" cxnId="{7468CB7C-F8E2-4562-A4F3-58FDD45E03CA}">
      <dgm:prSet/>
      <dgm:spPr/>
      <dgm:t>
        <a:bodyPr/>
        <a:lstStyle/>
        <a:p>
          <a:endParaRPr lang="en-US"/>
        </a:p>
      </dgm:t>
    </dgm:pt>
    <dgm:pt modelId="{723A1311-436B-4ED3-857B-8041034611E7}">
      <dgm:prSet/>
      <dgm:spPr/>
      <dgm:t>
        <a:bodyPr/>
        <a:lstStyle/>
        <a:p>
          <a:r>
            <a:rPr lang="en-US"/>
            <a:t>Msgr Dupanloup of Orleans, reading Quicherat, calls for canonization.</a:t>
          </a:r>
        </a:p>
      </dgm:t>
    </dgm:pt>
    <dgm:pt modelId="{96DAE4DF-4F84-4A2F-A2A0-B72B9891F450}" type="parTrans" cxnId="{5D770B7D-7204-4EC1-BD26-592749E57C1D}">
      <dgm:prSet/>
      <dgm:spPr/>
      <dgm:t>
        <a:bodyPr/>
        <a:lstStyle/>
        <a:p>
          <a:endParaRPr lang="en-US"/>
        </a:p>
      </dgm:t>
    </dgm:pt>
    <dgm:pt modelId="{4D0A26A3-2743-49B4-B78E-A575394D36C1}" type="sibTrans" cxnId="{5D770B7D-7204-4EC1-BD26-592749E57C1D}">
      <dgm:prSet/>
      <dgm:spPr/>
      <dgm:t>
        <a:bodyPr/>
        <a:lstStyle/>
        <a:p>
          <a:endParaRPr lang="en-US"/>
        </a:p>
      </dgm:t>
    </dgm:pt>
    <dgm:pt modelId="{B5B05D92-220E-400A-8AC1-D218417161C1}">
      <dgm:prSet/>
      <dgm:spPr/>
      <dgm:t>
        <a:bodyPr/>
        <a:lstStyle/>
        <a:p>
          <a:pPr>
            <a:defRPr b="1"/>
          </a:pPr>
          <a:r>
            <a:rPr lang="en-US"/>
            <a:t>1903</a:t>
          </a:r>
        </a:p>
      </dgm:t>
    </dgm:pt>
    <dgm:pt modelId="{AC9F8EE0-2F13-4C71-A1DF-3BCACA52424B}" type="parTrans" cxnId="{7D11A753-F75E-45D4-84FC-90CF46FE19F9}">
      <dgm:prSet/>
      <dgm:spPr/>
      <dgm:t>
        <a:bodyPr/>
        <a:lstStyle/>
        <a:p>
          <a:endParaRPr lang="en-US"/>
        </a:p>
      </dgm:t>
    </dgm:pt>
    <dgm:pt modelId="{FF2D0C61-EA0A-4E7D-81A2-223B2BA57A6B}" type="sibTrans" cxnId="{7D11A753-F75E-45D4-84FC-90CF46FE19F9}">
      <dgm:prSet/>
      <dgm:spPr/>
      <dgm:t>
        <a:bodyPr/>
        <a:lstStyle/>
        <a:p>
          <a:endParaRPr lang="en-US"/>
        </a:p>
      </dgm:t>
    </dgm:pt>
    <dgm:pt modelId="{E707FBAA-B75B-47A5-90C0-11C77A3A4238}">
      <dgm:prSet/>
      <dgm:spPr/>
      <dgm:t>
        <a:bodyPr/>
        <a:lstStyle/>
        <a:p>
          <a:r>
            <a:rPr lang="en-US"/>
            <a:t>Joan is declared "venerable.”</a:t>
          </a:r>
        </a:p>
      </dgm:t>
    </dgm:pt>
    <dgm:pt modelId="{2F4C7ED0-D73E-4540-8B3B-BEE4CB79CEC8}" type="parTrans" cxnId="{89533826-F068-4A9F-9E93-7767BC1FED29}">
      <dgm:prSet/>
      <dgm:spPr/>
      <dgm:t>
        <a:bodyPr/>
        <a:lstStyle/>
        <a:p>
          <a:endParaRPr lang="en-US"/>
        </a:p>
      </dgm:t>
    </dgm:pt>
    <dgm:pt modelId="{71C3F84B-8C7D-48AC-B5A1-6CD9163981EC}" type="sibTrans" cxnId="{89533826-F068-4A9F-9E93-7767BC1FED29}">
      <dgm:prSet/>
      <dgm:spPr/>
      <dgm:t>
        <a:bodyPr/>
        <a:lstStyle/>
        <a:p>
          <a:endParaRPr lang="en-US"/>
        </a:p>
      </dgm:t>
    </dgm:pt>
    <dgm:pt modelId="{8A814F8A-C7A5-46C8-AB45-BF13FDB4AE84}">
      <dgm:prSet/>
      <dgm:spPr/>
      <dgm:t>
        <a:bodyPr/>
        <a:lstStyle/>
        <a:p>
          <a:pPr>
            <a:defRPr b="1"/>
          </a:pPr>
          <a:r>
            <a:rPr lang="en-US"/>
            <a:t>1909</a:t>
          </a:r>
        </a:p>
      </dgm:t>
    </dgm:pt>
    <dgm:pt modelId="{7A457D12-0331-4764-A015-BF8EDDED7339}" type="parTrans" cxnId="{901556BE-B43A-48AE-AB52-1E8E96983EA7}">
      <dgm:prSet/>
      <dgm:spPr/>
      <dgm:t>
        <a:bodyPr/>
        <a:lstStyle/>
        <a:p>
          <a:endParaRPr lang="en-US"/>
        </a:p>
      </dgm:t>
    </dgm:pt>
    <dgm:pt modelId="{17DDAED7-CA3D-4A57-B292-8AC5549315EA}" type="sibTrans" cxnId="{901556BE-B43A-48AE-AB52-1E8E96983EA7}">
      <dgm:prSet/>
      <dgm:spPr/>
      <dgm:t>
        <a:bodyPr/>
        <a:lstStyle/>
        <a:p>
          <a:endParaRPr lang="en-US"/>
        </a:p>
      </dgm:t>
    </dgm:pt>
    <dgm:pt modelId="{A06BAFEC-09A6-4034-B5B2-35C78472AA1C}">
      <dgm:prSet/>
      <dgm:spPr/>
      <dgm:t>
        <a:bodyPr/>
        <a:lstStyle/>
        <a:p>
          <a:r>
            <a:rPr lang="en-US"/>
            <a:t>Joan is “beatified.”</a:t>
          </a:r>
        </a:p>
      </dgm:t>
    </dgm:pt>
    <dgm:pt modelId="{D884FD2A-1DEB-4731-AF94-EDFE290C9888}" type="parTrans" cxnId="{10F8E62F-5B61-42B5-8F69-E80B549DE051}">
      <dgm:prSet/>
      <dgm:spPr/>
      <dgm:t>
        <a:bodyPr/>
        <a:lstStyle/>
        <a:p>
          <a:endParaRPr lang="en-US"/>
        </a:p>
      </dgm:t>
    </dgm:pt>
    <dgm:pt modelId="{0828D448-7A8E-4F82-951E-44DC8915C27A}" type="sibTrans" cxnId="{10F8E62F-5B61-42B5-8F69-E80B549DE051}">
      <dgm:prSet/>
      <dgm:spPr/>
      <dgm:t>
        <a:bodyPr/>
        <a:lstStyle/>
        <a:p>
          <a:endParaRPr lang="en-US"/>
        </a:p>
      </dgm:t>
    </dgm:pt>
    <dgm:pt modelId="{EE88748D-569A-4D15-B449-7370C85FE10B}">
      <dgm:prSet/>
      <dgm:spPr/>
      <dgm:t>
        <a:bodyPr/>
        <a:lstStyle/>
        <a:p>
          <a:pPr>
            <a:defRPr b="1"/>
          </a:pPr>
          <a:r>
            <a:rPr lang="en-US"/>
            <a:t>1920</a:t>
          </a:r>
        </a:p>
      </dgm:t>
    </dgm:pt>
    <dgm:pt modelId="{B3F89577-D6E4-4D96-99DE-A4CEFD2EFD45}" type="parTrans" cxnId="{C2B43A28-6804-418F-8A94-3423C179B798}">
      <dgm:prSet/>
      <dgm:spPr/>
      <dgm:t>
        <a:bodyPr/>
        <a:lstStyle/>
        <a:p>
          <a:endParaRPr lang="en-US"/>
        </a:p>
      </dgm:t>
    </dgm:pt>
    <dgm:pt modelId="{2736CDFE-3E9C-4FD7-AA25-8F2D79CEBA71}" type="sibTrans" cxnId="{C2B43A28-6804-418F-8A94-3423C179B798}">
      <dgm:prSet/>
      <dgm:spPr/>
      <dgm:t>
        <a:bodyPr/>
        <a:lstStyle/>
        <a:p>
          <a:endParaRPr lang="en-US"/>
        </a:p>
      </dgm:t>
    </dgm:pt>
    <dgm:pt modelId="{3B19C2C9-D09A-4B67-AE37-1DFDFCA28603}">
      <dgm:prSet/>
      <dgm:spPr/>
      <dgm:t>
        <a:bodyPr/>
        <a:lstStyle/>
        <a:p>
          <a:r>
            <a:rPr lang="en-US"/>
            <a:t>Joan canonized, declared patron saint of France</a:t>
          </a:r>
        </a:p>
      </dgm:t>
    </dgm:pt>
    <dgm:pt modelId="{78BF41DB-E984-4C6B-A5B5-341D0F1CEDC3}" type="parTrans" cxnId="{030DC6D5-21B1-4679-ABB8-5CF631B09885}">
      <dgm:prSet/>
      <dgm:spPr/>
      <dgm:t>
        <a:bodyPr/>
        <a:lstStyle/>
        <a:p>
          <a:endParaRPr lang="en-US"/>
        </a:p>
      </dgm:t>
    </dgm:pt>
    <dgm:pt modelId="{298F11D0-ACC8-4FEE-A9F5-8398C4AB40B2}" type="sibTrans" cxnId="{030DC6D5-21B1-4679-ABB8-5CF631B09885}">
      <dgm:prSet/>
      <dgm:spPr/>
      <dgm:t>
        <a:bodyPr/>
        <a:lstStyle/>
        <a:p>
          <a:endParaRPr lang="en-US"/>
        </a:p>
      </dgm:t>
    </dgm:pt>
    <dgm:pt modelId="{59BE7056-A2D6-0144-986A-2A41CD1EA458}" type="pres">
      <dgm:prSet presAssocID="{3F2F0D50-72E7-4739-86F9-660032EB9785}" presName="root" presStyleCnt="0">
        <dgm:presLayoutVars>
          <dgm:chMax/>
          <dgm:chPref/>
          <dgm:animLvl val="lvl"/>
        </dgm:presLayoutVars>
      </dgm:prSet>
      <dgm:spPr/>
    </dgm:pt>
    <dgm:pt modelId="{AE301944-AC5E-CE47-8A3E-C2F0CAD50A9F}" type="pres">
      <dgm:prSet presAssocID="{3F2F0D50-72E7-4739-86F9-660032EB9785}" presName="divider" presStyleLbl="node1" presStyleIdx="0" presStyleCnt="1"/>
      <dgm:spPr/>
    </dgm:pt>
    <dgm:pt modelId="{B4BA588C-50ED-1B4D-A70F-110B22BF1D8B}" type="pres">
      <dgm:prSet presAssocID="{3F2F0D50-72E7-4739-86F9-660032EB9785}" presName="nodes" presStyleCnt="0">
        <dgm:presLayoutVars>
          <dgm:chMax/>
          <dgm:chPref/>
          <dgm:animLvl val="lvl"/>
        </dgm:presLayoutVars>
      </dgm:prSet>
      <dgm:spPr/>
    </dgm:pt>
    <dgm:pt modelId="{E042B700-F0FE-744D-8CE3-F1E5383FEF21}" type="pres">
      <dgm:prSet presAssocID="{979C3CAC-1248-4DA2-B9C9-AA3CC6627D4F}" presName="composite" presStyleCnt="0"/>
      <dgm:spPr/>
    </dgm:pt>
    <dgm:pt modelId="{793BB0C3-6A57-6240-A624-0E44A389462F}" type="pres">
      <dgm:prSet presAssocID="{979C3CAC-1248-4DA2-B9C9-AA3CC6627D4F}" presName="L1TextContainer" presStyleLbl="revTx" presStyleIdx="0" presStyleCnt="4">
        <dgm:presLayoutVars>
          <dgm:chMax val="1"/>
          <dgm:chPref val="1"/>
          <dgm:bulletEnabled val="1"/>
        </dgm:presLayoutVars>
      </dgm:prSet>
      <dgm:spPr/>
    </dgm:pt>
    <dgm:pt modelId="{953F029B-87E1-6642-899F-C7E4C1BCD52D}" type="pres">
      <dgm:prSet presAssocID="{979C3CAC-1248-4DA2-B9C9-AA3CC6627D4F}" presName="L2TextContainerWrapper" presStyleCnt="0">
        <dgm:presLayoutVars>
          <dgm:chMax val="0"/>
          <dgm:chPref val="0"/>
          <dgm:bulletEnabled val="1"/>
        </dgm:presLayoutVars>
      </dgm:prSet>
      <dgm:spPr/>
    </dgm:pt>
    <dgm:pt modelId="{9B68F560-FA27-AD4B-B89D-A228BCE4BAD6}" type="pres">
      <dgm:prSet presAssocID="{979C3CAC-1248-4DA2-B9C9-AA3CC6627D4F}" presName="L2TextContainer" presStyleLbl="bgAccFollowNode1" presStyleIdx="0" presStyleCnt="4"/>
      <dgm:spPr/>
    </dgm:pt>
    <dgm:pt modelId="{7F33CE08-9E3C-E340-B0B3-2C5B2CF77456}" type="pres">
      <dgm:prSet presAssocID="{979C3CAC-1248-4DA2-B9C9-AA3CC6627D4F}" presName="FlexibleEmptyPlaceHolder" presStyleCnt="0"/>
      <dgm:spPr/>
    </dgm:pt>
    <dgm:pt modelId="{102D6D6C-21A9-8A42-8B0C-9B25347F5FCA}" type="pres">
      <dgm:prSet presAssocID="{979C3CAC-1248-4DA2-B9C9-AA3CC6627D4F}" presName="ConnectLine" presStyleLbl="alignNode1" presStyleIdx="0" presStyleCnt="4"/>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DE7EA07D-F09D-9D44-97A2-5FAB387BE0D0}" type="pres">
      <dgm:prSet presAssocID="{979C3CAC-1248-4DA2-B9C9-AA3CC6627D4F}" presName="ConnectorPoint" presStyleLbl="fgAcc1" presStyleIdx="0" presStyleCnt="4"/>
      <dgm:spPr>
        <a:solidFill>
          <a:schemeClr val="lt2">
            <a:alpha val="90000"/>
            <a:hueOff val="0"/>
            <a:satOff val="0"/>
            <a:lumOff val="0"/>
            <a:alphaOff val="0"/>
          </a:schemeClr>
        </a:solidFill>
        <a:ln w="12700" cap="flat" cmpd="sng" algn="ctr">
          <a:noFill/>
          <a:prstDash val="solid"/>
          <a:miter lim="800000"/>
        </a:ln>
        <a:effectLst/>
      </dgm:spPr>
    </dgm:pt>
    <dgm:pt modelId="{4DAEB33A-936F-F149-BB96-51DFFD2AF33D}" type="pres">
      <dgm:prSet presAssocID="{979C3CAC-1248-4DA2-B9C9-AA3CC6627D4F}" presName="EmptyPlaceHolder" presStyleCnt="0"/>
      <dgm:spPr/>
    </dgm:pt>
    <dgm:pt modelId="{4800B22D-A31E-2648-AAB6-BCC68CBC1396}" type="pres">
      <dgm:prSet presAssocID="{A1F1C58F-B476-430F-8993-7801928B5AB4}" presName="spaceBetweenRectangles" presStyleCnt="0"/>
      <dgm:spPr/>
    </dgm:pt>
    <dgm:pt modelId="{EB683338-E178-FD41-8F3E-CA86F3AB2362}" type="pres">
      <dgm:prSet presAssocID="{B5B05D92-220E-400A-8AC1-D218417161C1}" presName="composite" presStyleCnt="0"/>
      <dgm:spPr/>
    </dgm:pt>
    <dgm:pt modelId="{5DCED795-A8FF-5949-82EF-95F6E70C3CCD}" type="pres">
      <dgm:prSet presAssocID="{B5B05D92-220E-400A-8AC1-D218417161C1}" presName="L1TextContainer" presStyleLbl="revTx" presStyleIdx="1" presStyleCnt="4">
        <dgm:presLayoutVars>
          <dgm:chMax val="1"/>
          <dgm:chPref val="1"/>
          <dgm:bulletEnabled val="1"/>
        </dgm:presLayoutVars>
      </dgm:prSet>
      <dgm:spPr/>
    </dgm:pt>
    <dgm:pt modelId="{94D3E4A5-9ACB-DD41-9E8D-B2286331ABF4}" type="pres">
      <dgm:prSet presAssocID="{B5B05D92-220E-400A-8AC1-D218417161C1}" presName="L2TextContainerWrapper" presStyleCnt="0">
        <dgm:presLayoutVars>
          <dgm:chMax val="0"/>
          <dgm:chPref val="0"/>
          <dgm:bulletEnabled val="1"/>
        </dgm:presLayoutVars>
      </dgm:prSet>
      <dgm:spPr/>
    </dgm:pt>
    <dgm:pt modelId="{E31BA83F-2357-3B4F-BD0C-B92EA3852821}" type="pres">
      <dgm:prSet presAssocID="{B5B05D92-220E-400A-8AC1-D218417161C1}" presName="L2TextContainer" presStyleLbl="bgAccFollowNode1" presStyleIdx="1" presStyleCnt="4"/>
      <dgm:spPr/>
    </dgm:pt>
    <dgm:pt modelId="{6561C41E-C89D-F941-9F12-9C537D4584DC}" type="pres">
      <dgm:prSet presAssocID="{B5B05D92-220E-400A-8AC1-D218417161C1}" presName="FlexibleEmptyPlaceHolder" presStyleCnt="0"/>
      <dgm:spPr/>
    </dgm:pt>
    <dgm:pt modelId="{A5FA568C-6F9D-9144-B6B5-883C59B0C32E}" type="pres">
      <dgm:prSet presAssocID="{B5B05D92-220E-400A-8AC1-D218417161C1}" presName="ConnectLine" presStyleLbl="alignNode1" presStyleIdx="1" presStyleCnt="4"/>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C9C61C15-AFE9-DE4A-9EF6-B7EB3CD7CF9A}" type="pres">
      <dgm:prSet presAssocID="{B5B05D92-220E-400A-8AC1-D218417161C1}" presName="ConnectorPoint" presStyleLbl="fgAcc1" presStyleIdx="1" presStyleCnt="4"/>
      <dgm:spPr>
        <a:solidFill>
          <a:schemeClr val="lt2">
            <a:alpha val="90000"/>
            <a:hueOff val="0"/>
            <a:satOff val="0"/>
            <a:lumOff val="0"/>
            <a:alphaOff val="0"/>
          </a:schemeClr>
        </a:solidFill>
        <a:ln w="12700" cap="flat" cmpd="sng" algn="ctr">
          <a:noFill/>
          <a:prstDash val="solid"/>
          <a:miter lim="800000"/>
        </a:ln>
        <a:effectLst/>
      </dgm:spPr>
    </dgm:pt>
    <dgm:pt modelId="{A71CD441-AF5B-AE4D-BB1A-858A9A10CFBD}" type="pres">
      <dgm:prSet presAssocID="{B5B05D92-220E-400A-8AC1-D218417161C1}" presName="EmptyPlaceHolder" presStyleCnt="0"/>
      <dgm:spPr/>
    </dgm:pt>
    <dgm:pt modelId="{B2445345-2124-2542-B5FF-DDCCC5F004F4}" type="pres">
      <dgm:prSet presAssocID="{FF2D0C61-EA0A-4E7D-81A2-223B2BA57A6B}" presName="spaceBetweenRectangles" presStyleCnt="0"/>
      <dgm:spPr/>
    </dgm:pt>
    <dgm:pt modelId="{FDF6C743-1D20-F145-ABC3-332E52886539}" type="pres">
      <dgm:prSet presAssocID="{8A814F8A-C7A5-46C8-AB45-BF13FDB4AE84}" presName="composite" presStyleCnt="0"/>
      <dgm:spPr/>
    </dgm:pt>
    <dgm:pt modelId="{9F0B85CE-A12E-3844-A02E-A6FF06B9F025}" type="pres">
      <dgm:prSet presAssocID="{8A814F8A-C7A5-46C8-AB45-BF13FDB4AE84}" presName="L1TextContainer" presStyleLbl="revTx" presStyleIdx="2" presStyleCnt="4">
        <dgm:presLayoutVars>
          <dgm:chMax val="1"/>
          <dgm:chPref val="1"/>
          <dgm:bulletEnabled val="1"/>
        </dgm:presLayoutVars>
      </dgm:prSet>
      <dgm:spPr/>
    </dgm:pt>
    <dgm:pt modelId="{3C4B52D7-64B6-5E47-870B-0D35DCE1411E}" type="pres">
      <dgm:prSet presAssocID="{8A814F8A-C7A5-46C8-AB45-BF13FDB4AE84}" presName="L2TextContainerWrapper" presStyleCnt="0">
        <dgm:presLayoutVars>
          <dgm:chMax val="0"/>
          <dgm:chPref val="0"/>
          <dgm:bulletEnabled val="1"/>
        </dgm:presLayoutVars>
      </dgm:prSet>
      <dgm:spPr/>
    </dgm:pt>
    <dgm:pt modelId="{C01F7CFD-5E31-DE40-BC4B-86EF9BFF91E9}" type="pres">
      <dgm:prSet presAssocID="{8A814F8A-C7A5-46C8-AB45-BF13FDB4AE84}" presName="L2TextContainer" presStyleLbl="bgAccFollowNode1" presStyleIdx="2" presStyleCnt="4"/>
      <dgm:spPr/>
    </dgm:pt>
    <dgm:pt modelId="{571A5C65-682B-134E-A975-31724A6AB337}" type="pres">
      <dgm:prSet presAssocID="{8A814F8A-C7A5-46C8-AB45-BF13FDB4AE84}" presName="FlexibleEmptyPlaceHolder" presStyleCnt="0"/>
      <dgm:spPr/>
    </dgm:pt>
    <dgm:pt modelId="{3C93FCD7-6770-244A-9D2B-14E2F4164EF8}" type="pres">
      <dgm:prSet presAssocID="{8A814F8A-C7A5-46C8-AB45-BF13FDB4AE84}" presName="ConnectLine" presStyleLbl="alignNode1" presStyleIdx="2" presStyleCnt="4"/>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91358489-4194-DC44-AF38-8EB6A820D9F5}" type="pres">
      <dgm:prSet presAssocID="{8A814F8A-C7A5-46C8-AB45-BF13FDB4AE84}" presName="ConnectorPoint" presStyleLbl="fgAcc1" presStyleIdx="2" presStyleCnt="4"/>
      <dgm:spPr>
        <a:solidFill>
          <a:schemeClr val="lt2">
            <a:alpha val="90000"/>
            <a:hueOff val="0"/>
            <a:satOff val="0"/>
            <a:lumOff val="0"/>
            <a:alphaOff val="0"/>
          </a:schemeClr>
        </a:solidFill>
        <a:ln w="12700" cap="flat" cmpd="sng" algn="ctr">
          <a:noFill/>
          <a:prstDash val="solid"/>
          <a:miter lim="800000"/>
        </a:ln>
        <a:effectLst/>
      </dgm:spPr>
    </dgm:pt>
    <dgm:pt modelId="{9A1E390D-E811-3748-A385-C7814A43DD4F}" type="pres">
      <dgm:prSet presAssocID="{8A814F8A-C7A5-46C8-AB45-BF13FDB4AE84}" presName="EmptyPlaceHolder" presStyleCnt="0"/>
      <dgm:spPr/>
    </dgm:pt>
    <dgm:pt modelId="{9DE096BB-FB0A-FC47-B134-2D998E1F5A5E}" type="pres">
      <dgm:prSet presAssocID="{17DDAED7-CA3D-4A57-B292-8AC5549315EA}" presName="spaceBetweenRectangles" presStyleCnt="0"/>
      <dgm:spPr/>
    </dgm:pt>
    <dgm:pt modelId="{9F70A3A3-49A7-8A48-A3A0-A7B5F4379CB1}" type="pres">
      <dgm:prSet presAssocID="{EE88748D-569A-4D15-B449-7370C85FE10B}" presName="composite" presStyleCnt="0"/>
      <dgm:spPr/>
    </dgm:pt>
    <dgm:pt modelId="{700C5396-2336-1644-A7E5-7BEB7B31F9C2}" type="pres">
      <dgm:prSet presAssocID="{EE88748D-569A-4D15-B449-7370C85FE10B}" presName="L1TextContainer" presStyleLbl="revTx" presStyleIdx="3" presStyleCnt="4">
        <dgm:presLayoutVars>
          <dgm:chMax val="1"/>
          <dgm:chPref val="1"/>
          <dgm:bulletEnabled val="1"/>
        </dgm:presLayoutVars>
      </dgm:prSet>
      <dgm:spPr/>
    </dgm:pt>
    <dgm:pt modelId="{3B345135-90B6-F44C-888E-3EE079ED675B}" type="pres">
      <dgm:prSet presAssocID="{EE88748D-569A-4D15-B449-7370C85FE10B}" presName="L2TextContainerWrapper" presStyleCnt="0">
        <dgm:presLayoutVars>
          <dgm:chMax val="0"/>
          <dgm:chPref val="0"/>
          <dgm:bulletEnabled val="1"/>
        </dgm:presLayoutVars>
      </dgm:prSet>
      <dgm:spPr/>
    </dgm:pt>
    <dgm:pt modelId="{50CB5678-B43B-164E-A85E-087F49DC55ED}" type="pres">
      <dgm:prSet presAssocID="{EE88748D-569A-4D15-B449-7370C85FE10B}" presName="L2TextContainer" presStyleLbl="bgAccFollowNode1" presStyleIdx="3" presStyleCnt="4"/>
      <dgm:spPr/>
    </dgm:pt>
    <dgm:pt modelId="{5BF49655-2A55-1349-9F62-2F8A868BBD6C}" type="pres">
      <dgm:prSet presAssocID="{EE88748D-569A-4D15-B449-7370C85FE10B}" presName="FlexibleEmptyPlaceHolder" presStyleCnt="0"/>
      <dgm:spPr/>
    </dgm:pt>
    <dgm:pt modelId="{22E0BE51-926E-B248-AD53-9D4AB40A4CB0}" type="pres">
      <dgm:prSet presAssocID="{EE88748D-569A-4D15-B449-7370C85FE10B}" presName="ConnectLine" presStyleLbl="alignNode1" presStyleIdx="3" presStyleCnt="4"/>
      <dgm:spPr>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gm:spPr>
    </dgm:pt>
    <dgm:pt modelId="{A2692C03-B143-654E-951A-A0AF3D53FFC4}" type="pres">
      <dgm:prSet presAssocID="{EE88748D-569A-4D15-B449-7370C85FE10B}" presName="ConnectorPoint" presStyleLbl="fgAcc1" presStyleIdx="3" presStyleCnt="4"/>
      <dgm:spPr>
        <a:solidFill>
          <a:schemeClr val="lt2">
            <a:alpha val="90000"/>
            <a:hueOff val="0"/>
            <a:satOff val="0"/>
            <a:lumOff val="0"/>
            <a:alphaOff val="0"/>
          </a:schemeClr>
        </a:solidFill>
        <a:ln w="12700" cap="flat" cmpd="sng" algn="ctr">
          <a:noFill/>
          <a:prstDash val="solid"/>
          <a:miter lim="800000"/>
        </a:ln>
        <a:effectLst/>
      </dgm:spPr>
    </dgm:pt>
    <dgm:pt modelId="{B5CECDFA-6F70-FB42-8844-D8AAE64BD899}" type="pres">
      <dgm:prSet presAssocID="{EE88748D-569A-4D15-B449-7370C85FE10B}" presName="EmptyPlaceHolder" presStyleCnt="0"/>
      <dgm:spPr/>
    </dgm:pt>
  </dgm:ptLst>
  <dgm:cxnLst>
    <dgm:cxn modelId="{E91F2322-4F3A-2B48-8717-80C0A0447D01}" type="presOf" srcId="{3F2F0D50-72E7-4739-86F9-660032EB9785}" destId="{59BE7056-A2D6-0144-986A-2A41CD1EA458}" srcOrd="0" destOrd="0" presId="urn:microsoft.com/office/officeart/2017/3/layout/HorizontalPathTimeline"/>
    <dgm:cxn modelId="{89533826-F068-4A9F-9E93-7767BC1FED29}" srcId="{B5B05D92-220E-400A-8AC1-D218417161C1}" destId="{E707FBAA-B75B-47A5-90C0-11C77A3A4238}" srcOrd="0" destOrd="0" parTransId="{2F4C7ED0-D73E-4540-8B3B-BEE4CB79CEC8}" sibTransId="{71C3F84B-8C7D-48AC-B5A1-6CD9163981EC}"/>
    <dgm:cxn modelId="{C2B43A28-6804-418F-8A94-3423C179B798}" srcId="{3F2F0D50-72E7-4739-86F9-660032EB9785}" destId="{EE88748D-569A-4D15-B449-7370C85FE10B}" srcOrd="3" destOrd="0" parTransId="{B3F89577-D6E4-4D96-99DE-A4CEFD2EFD45}" sibTransId="{2736CDFE-3E9C-4FD7-AA25-8F2D79CEBA71}"/>
    <dgm:cxn modelId="{10F8E62F-5B61-42B5-8F69-E80B549DE051}" srcId="{8A814F8A-C7A5-46C8-AB45-BF13FDB4AE84}" destId="{A06BAFEC-09A6-4034-B5B2-35C78472AA1C}" srcOrd="0" destOrd="0" parTransId="{D884FD2A-1DEB-4731-AF94-EDFE290C9888}" sibTransId="{0828D448-7A8E-4F82-951E-44DC8915C27A}"/>
    <dgm:cxn modelId="{E35D9046-7F2A-6A4C-AC29-1F916AD293DD}" type="presOf" srcId="{8A814F8A-C7A5-46C8-AB45-BF13FDB4AE84}" destId="{9F0B85CE-A12E-3844-A02E-A6FF06B9F025}" srcOrd="0" destOrd="0" presId="urn:microsoft.com/office/officeart/2017/3/layout/HorizontalPathTimeline"/>
    <dgm:cxn modelId="{482C794E-1756-9840-9E35-F6E337923725}" type="presOf" srcId="{979C3CAC-1248-4DA2-B9C9-AA3CC6627D4F}" destId="{793BB0C3-6A57-6240-A624-0E44A389462F}" srcOrd="0" destOrd="0" presId="urn:microsoft.com/office/officeart/2017/3/layout/HorizontalPathTimeline"/>
    <dgm:cxn modelId="{7D11A753-F75E-45D4-84FC-90CF46FE19F9}" srcId="{3F2F0D50-72E7-4739-86F9-660032EB9785}" destId="{B5B05D92-220E-400A-8AC1-D218417161C1}" srcOrd="1" destOrd="0" parTransId="{AC9F8EE0-2F13-4C71-A1DF-3BCACA52424B}" sibTransId="{FF2D0C61-EA0A-4E7D-81A2-223B2BA57A6B}"/>
    <dgm:cxn modelId="{E424FC58-12C4-1440-B8BD-2A59E37336ED}" type="presOf" srcId="{3B19C2C9-D09A-4B67-AE37-1DFDFCA28603}" destId="{50CB5678-B43B-164E-A85E-087F49DC55ED}" srcOrd="0" destOrd="0" presId="urn:microsoft.com/office/officeart/2017/3/layout/HorizontalPathTimeline"/>
    <dgm:cxn modelId="{7468CB7C-F8E2-4562-A4F3-58FDD45E03CA}" srcId="{3F2F0D50-72E7-4739-86F9-660032EB9785}" destId="{979C3CAC-1248-4DA2-B9C9-AA3CC6627D4F}" srcOrd="0" destOrd="0" parTransId="{C5F679DE-C734-4890-BECA-0CCE4ADEB7FF}" sibTransId="{A1F1C58F-B476-430F-8993-7801928B5AB4}"/>
    <dgm:cxn modelId="{5D770B7D-7204-4EC1-BD26-592749E57C1D}" srcId="{979C3CAC-1248-4DA2-B9C9-AA3CC6627D4F}" destId="{723A1311-436B-4ED3-857B-8041034611E7}" srcOrd="0" destOrd="0" parTransId="{96DAE4DF-4F84-4A2F-A2A0-B72B9891F450}" sibTransId="{4D0A26A3-2743-49B4-B78E-A575394D36C1}"/>
    <dgm:cxn modelId="{AE63EBA7-D140-5040-B2C1-A467BBFD121E}" type="presOf" srcId="{A06BAFEC-09A6-4034-B5B2-35C78472AA1C}" destId="{C01F7CFD-5E31-DE40-BC4B-86EF9BFF91E9}" srcOrd="0" destOrd="0" presId="urn:microsoft.com/office/officeart/2017/3/layout/HorizontalPathTimeline"/>
    <dgm:cxn modelId="{D1574CAF-44A1-8D4C-8D68-ED520D25C47F}" type="presOf" srcId="{EE88748D-569A-4D15-B449-7370C85FE10B}" destId="{700C5396-2336-1644-A7E5-7BEB7B31F9C2}" srcOrd="0" destOrd="0" presId="urn:microsoft.com/office/officeart/2017/3/layout/HorizontalPathTimeline"/>
    <dgm:cxn modelId="{28647CB7-8F17-5E45-99A9-5AFF211715B0}" type="presOf" srcId="{723A1311-436B-4ED3-857B-8041034611E7}" destId="{9B68F560-FA27-AD4B-B89D-A228BCE4BAD6}" srcOrd="0" destOrd="0" presId="urn:microsoft.com/office/officeart/2017/3/layout/HorizontalPathTimeline"/>
    <dgm:cxn modelId="{901556BE-B43A-48AE-AB52-1E8E96983EA7}" srcId="{3F2F0D50-72E7-4739-86F9-660032EB9785}" destId="{8A814F8A-C7A5-46C8-AB45-BF13FDB4AE84}" srcOrd="2" destOrd="0" parTransId="{7A457D12-0331-4764-A015-BF8EDDED7339}" sibTransId="{17DDAED7-CA3D-4A57-B292-8AC5549315EA}"/>
    <dgm:cxn modelId="{E80B02C0-19AE-524E-B20F-3FDEFF21D3D6}" type="presOf" srcId="{B5B05D92-220E-400A-8AC1-D218417161C1}" destId="{5DCED795-A8FF-5949-82EF-95F6E70C3CCD}" srcOrd="0" destOrd="0" presId="urn:microsoft.com/office/officeart/2017/3/layout/HorizontalPathTimeline"/>
    <dgm:cxn modelId="{030DC6D5-21B1-4679-ABB8-5CF631B09885}" srcId="{EE88748D-569A-4D15-B449-7370C85FE10B}" destId="{3B19C2C9-D09A-4B67-AE37-1DFDFCA28603}" srcOrd="0" destOrd="0" parTransId="{78BF41DB-E984-4C6B-A5B5-341D0F1CEDC3}" sibTransId="{298F11D0-ACC8-4FEE-A9F5-8398C4AB40B2}"/>
    <dgm:cxn modelId="{3DF0CDF4-E896-504D-BA2F-9C080F6035F9}" type="presOf" srcId="{E707FBAA-B75B-47A5-90C0-11C77A3A4238}" destId="{E31BA83F-2357-3B4F-BD0C-B92EA3852821}" srcOrd="0" destOrd="0" presId="urn:microsoft.com/office/officeart/2017/3/layout/HorizontalPathTimeline"/>
    <dgm:cxn modelId="{C4CECA41-ED71-554C-A0D4-81EA91402508}" type="presParOf" srcId="{59BE7056-A2D6-0144-986A-2A41CD1EA458}" destId="{AE301944-AC5E-CE47-8A3E-C2F0CAD50A9F}" srcOrd="0" destOrd="0" presId="urn:microsoft.com/office/officeart/2017/3/layout/HorizontalPathTimeline"/>
    <dgm:cxn modelId="{F16401A3-CA45-A445-BDD0-B411AF77CF3A}" type="presParOf" srcId="{59BE7056-A2D6-0144-986A-2A41CD1EA458}" destId="{B4BA588C-50ED-1B4D-A70F-110B22BF1D8B}" srcOrd="1" destOrd="0" presId="urn:microsoft.com/office/officeart/2017/3/layout/HorizontalPathTimeline"/>
    <dgm:cxn modelId="{8ACFB859-E16B-C849-9C68-DD3001A9078E}" type="presParOf" srcId="{B4BA588C-50ED-1B4D-A70F-110B22BF1D8B}" destId="{E042B700-F0FE-744D-8CE3-F1E5383FEF21}" srcOrd="0" destOrd="0" presId="urn:microsoft.com/office/officeart/2017/3/layout/HorizontalPathTimeline"/>
    <dgm:cxn modelId="{B1738352-FD7D-424C-AC1A-22C942D8F8B9}" type="presParOf" srcId="{E042B700-F0FE-744D-8CE3-F1E5383FEF21}" destId="{793BB0C3-6A57-6240-A624-0E44A389462F}" srcOrd="0" destOrd="0" presId="urn:microsoft.com/office/officeart/2017/3/layout/HorizontalPathTimeline"/>
    <dgm:cxn modelId="{53DCBA55-D36D-7043-A35D-A2F12CB184D7}" type="presParOf" srcId="{E042B700-F0FE-744D-8CE3-F1E5383FEF21}" destId="{953F029B-87E1-6642-899F-C7E4C1BCD52D}" srcOrd="1" destOrd="0" presId="urn:microsoft.com/office/officeart/2017/3/layout/HorizontalPathTimeline"/>
    <dgm:cxn modelId="{9D45F37E-5A3C-2A48-A6E1-FD52C1B92374}" type="presParOf" srcId="{953F029B-87E1-6642-899F-C7E4C1BCD52D}" destId="{9B68F560-FA27-AD4B-B89D-A228BCE4BAD6}" srcOrd="0" destOrd="0" presId="urn:microsoft.com/office/officeart/2017/3/layout/HorizontalPathTimeline"/>
    <dgm:cxn modelId="{1FB75269-652F-4246-A695-388A8A03BC64}" type="presParOf" srcId="{953F029B-87E1-6642-899F-C7E4C1BCD52D}" destId="{7F33CE08-9E3C-E340-B0B3-2C5B2CF77456}" srcOrd="1" destOrd="0" presId="urn:microsoft.com/office/officeart/2017/3/layout/HorizontalPathTimeline"/>
    <dgm:cxn modelId="{4E944EB3-B401-364C-9C53-75FA6D6E1029}" type="presParOf" srcId="{E042B700-F0FE-744D-8CE3-F1E5383FEF21}" destId="{102D6D6C-21A9-8A42-8B0C-9B25347F5FCA}" srcOrd="2" destOrd="0" presId="urn:microsoft.com/office/officeart/2017/3/layout/HorizontalPathTimeline"/>
    <dgm:cxn modelId="{61C4F9FB-CF6F-3745-8991-5C8BEB9E5757}" type="presParOf" srcId="{E042B700-F0FE-744D-8CE3-F1E5383FEF21}" destId="{DE7EA07D-F09D-9D44-97A2-5FAB387BE0D0}" srcOrd="3" destOrd="0" presId="urn:microsoft.com/office/officeart/2017/3/layout/HorizontalPathTimeline"/>
    <dgm:cxn modelId="{86726D58-66A6-1C40-92D6-B023FFC15D3A}" type="presParOf" srcId="{E042B700-F0FE-744D-8CE3-F1E5383FEF21}" destId="{4DAEB33A-936F-F149-BB96-51DFFD2AF33D}" srcOrd="4" destOrd="0" presId="urn:microsoft.com/office/officeart/2017/3/layout/HorizontalPathTimeline"/>
    <dgm:cxn modelId="{FC965BEB-7C2B-574B-BDCD-B523A5A86C8F}" type="presParOf" srcId="{B4BA588C-50ED-1B4D-A70F-110B22BF1D8B}" destId="{4800B22D-A31E-2648-AAB6-BCC68CBC1396}" srcOrd="1" destOrd="0" presId="urn:microsoft.com/office/officeart/2017/3/layout/HorizontalPathTimeline"/>
    <dgm:cxn modelId="{F9E9E71D-7BE1-194E-B6CC-42661C7D003D}" type="presParOf" srcId="{B4BA588C-50ED-1B4D-A70F-110B22BF1D8B}" destId="{EB683338-E178-FD41-8F3E-CA86F3AB2362}" srcOrd="2" destOrd="0" presId="urn:microsoft.com/office/officeart/2017/3/layout/HorizontalPathTimeline"/>
    <dgm:cxn modelId="{F6A82DD8-B7A2-434B-AE2B-F956A35DD136}" type="presParOf" srcId="{EB683338-E178-FD41-8F3E-CA86F3AB2362}" destId="{5DCED795-A8FF-5949-82EF-95F6E70C3CCD}" srcOrd="0" destOrd="0" presId="urn:microsoft.com/office/officeart/2017/3/layout/HorizontalPathTimeline"/>
    <dgm:cxn modelId="{AA6580A9-D04E-0A41-BD36-0C0627280E70}" type="presParOf" srcId="{EB683338-E178-FD41-8F3E-CA86F3AB2362}" destId="{94D3E4A5-9ACB-DD41-9E8D-B2286331ABF4}" srcOrd="1" destOrd="0" presId="urn:microsoft.com/office/officeart/2017/3/layout/HorizontalPathTimeline"/>
    <dgm:cxn modelId="{D860EF43-67C5-9142-B418-DF025E8CC812}" type="presParOf" srcId="{94D3E4A5-9ACB-DD41-9E8D-B2286331ABF4}" destId="{E31BA83F-2357-3B4F-BD0C-B92EA3852821}" srcOrd="0" destOrd="0" presId="urn:microsoft.com/office/officeart/2017/3/layout/HorizontalPathTimeline"/>
    <dgm:cxn modelId="{1238DD42-49D9-B441-855E-5772EFB20DCA}" type="presParOf" srcId="{94D3E4A5-9ACB-DD41-9E8D-B2286331ABF4}" destId="{6561C41E-C89D-F941-9F12-9C537D4584DC}" srcOrd="1" destOrd="0" presId="urn:microsoft.com/office/officeart/2017/3/layout/HorizontalPathTimeline"/>
    <dgm:cxn modelId="{C0BE8A47-4780-DB45-9581-12D4081A19EE}" type="presParOf" srcId="{EB683338-E178-FD41-8F3E-CA86F3AB2362}" destId="{A5FA568C-6F9D-9144-B6B5-883C59B0C32E}" srcOrd="2" destOrd="0" presId="urn:microsoft.com/office/officeart/2017/3/layout/HorizontalPathTimeline"/>
    <dgm:cxn modelId="{892499F2-7010-6F43-BA75-9AC894492DE3}" type="presParOf" srcId="{EB683338-E178-FD41-8F3E-CA86F3AB2362}" destId="{C9C61C15-AFE9-DE4A-9EF6-B7EB3CD7CF9A}" srcOrd="3" destOrd="0" presId="urn:microsoft.com/office/officeart/2017/3/layout/HorizontalPathTimeline"/>
    <dgm:cxn modelId="{CD4108B9-DD5C-144B-81B0-B7DB7B006AE9}" type="presParOf" srcId="{EB683338-E178-FD41-8F3E-CA86F3AB2362}" destId="{A71CD441-AF5B-AE4D-BB1A-858A9A10CFBD}" srcOrd="4" destOrd="0" presId="urn:microsoft.com/office/officeart/2017/3/layout/HorizontalPathTimeline"/>
    <dgm:cxn modelId="{380DA76B-A656-F24A-A674-1F41C2530754}" type="presParOf" srcId="{B4BA588C-50ED-1B4D-A70F-110B22BF1D8B}" destId="{B2445345-2124-2542-B5FF-DDCCC5F004F4}" srcOrd="3" destOrd="0" presId="urn:microsoft.com/office/officeart/2017/3/layout/HorizontalPathTimeline"/>
    <dgm:cxn modelId="{FFB34BD3-8A0B-A74F-ADC5-8209AF40C28D}" type="presParOf" srcId="{B4BA588C-50ED-1B4D-A70F-110B22BF1D8B}" destId="{FDF6C743-1D20-F145-ABC3-332E52886539}" srcOrd="4" destOrd="0" presId="urn:microsoft.com/office/officeart/2017/3/layout/HorizontalPathTimeline"/>
    <dgm:cxn modelId="{43C3683D-AF93-544C-A912-55AEC5E611E2}" type="presParOf" srcId="{FDF6C743-1D20-F145-ABC3-332E52886539}" destId="{9F0B85CE-A12E-3844-A02E-A6FF06B9F025}" srcOrd="0" destOrd="0" presId="urn:microsoft.com/office/officeart/2017/3/layout/HorizontalPathTimeline"/>
    <dgm:cxn modelId="{EF2996D9-EBA7-3D46-ACAA-3A62CFBFF2A5}" type="presParOf" srcId="{FDF6C743-1D20-F145-ABC3-332E52886539}" destId="{3C4B52D7-64B6-5E47-870B-0D35DCE1411E}" srcOrd="1" destOrd="0" presId="urn:microsoft.com/office/officeart/2017/3/layout/HorizontalPathTimeline"/>
    <dgm:cxn modelId="{D7A475A9-8531-6043-9D33-343D97270171}" type="presParOf" srcId="{3C4B52D7-64B6-5E47-870B-0D35DCE1411E}" destId="{C01F7CFD-5E31-DE40-BC4B-86EF9BFF91E9}" srcOrd="0" destOrd="0" presId="urn:microsoft.com/office/officeart/2017/3/layout/HorizontalPathTimeline"/>
    <dgm:cxn modelId="{8C115A69-0A11-E340-BCFA-9A6B908703AC}" type="presParOf" srcId="{3C4B52D7-64B6-5E47-870B-0D35DCE1411E}" destId="{571A5C65-682B-134E-A975-31724A6AB337}" srcOrd="1" destOrd="0" presId="urn:microsoft.com/office/officeart/2017/3/layout/HorizontalPathTimeline"/>
    <dgm:cxn modelId="{5AC423AA-411A-8846-8B6C-C54C2AB703C6}" type="presParOf" srcId="{FDF6C743-1D20-F145-ABC3-332E52886539}" destId="{3C93FCD7-6770-244A-9D2B-14E2F4164EF8}" srcOrd="2" destOrd="0" presId="urn:microsoft.com/office/officeart/2017/3/layout/HorizontalPathTimeline"/>
    <dgm:cxn modelId="{60FC2C74-425A-B747-9785-DC17AFE3583B}" type="presParOf" srcId="{FDF6C743-1D20-F145-ABC3-332E52886539}" destId="{91358489-4194-DC44-AF38-8EB6A820D9F5}" srcOrd="3" destOrd="0" presId="urn:microsoft.com/office/officeart/2017/3/layout/HorizontalPathTimeline"/>
    <dgm:cxn modelId="{906547FA-F8C4-3047-BB71-AFF6558F1B90}" type="presParOf" srcId="{FDF6C743-1D20-F145-ABC3-332E52886539}" destId="{9A1E390D-E811-3748-A385-C7814A43DD4F}" srcOrd="4" destOrd="0" presId="urn:microsoft.com/office/officeart/2017/3/layout/HorizontalPathTimeline"/>
    <dgm:cxn modelId="{0D8D5A28-6CB3-5240-A9E6-775B50C158C9}" type="presParOf" srcId="{B4BA588C-50ED-1B4D-A70F-110B22BF1D8B}" destId="{9DE096BB-FB0A-FC47-B134-2D998E1F5A5E}" srcOrd="5" destOrd="0" presId="urn:microsoft.com/office/officeart/2017/3/layout/HorizontalPathTimeline"/>
    <dgm:cxn modelId="{1B876598-54A7-EF4A-82A8-D9848265A2E9}" type="presParOf" srcId="{B4BA588C-50ED-1B4D-A70F-110B22BF1D8B}" destId="{9F70A3A3-49A7-8A48-A3A0-A7B5F4379CB1}" srcOrd="6" destOrd="0" presId="urn:microsoft.com/office/officeart/2017/3/layout/HorizontalPathTimeline"/>
    <dgm:cxn modelId="{A000C43C-D536-7D4B-805C-BDD6E346096B}" type="presParOf" srcId="{9F70A3A3-49A7-8A48-A3A0-A7B5F4379CB1}" destId="{700C5396-2336-1644-A7E5-7BEB7B31F9C2}" srcOrd="0" destOrd="0" presId="urn:microsoft.com/office/officeart/2017/3/layout/HorizontalPathTimeline"/>
    <dgm:cxn modelId="{B75416C1-1C3F-1143-BB74-4006D27FE10A}" type="presParOf" srcId="{9F70A3A3-49A7-8A48-A3A0-A7B5F4379CB1}" destId="{3B345135-90B6-F44C-888E-3EE079ED675B}" srcOrd="1" destOrd="0" presId="urn:microsoft.com/office/officeart/2017/3/layout/HorizontalPathTimeline"/>
    <dgm:cxn modelId="{CB86DE92-87D4-6A48-94D7-1BF1B3BFF82E}" type="presParOf" srcId="{3B345135-90B6-F44C-888E-3EE079ED675B}" destId="{50CB5678-B43B-164E-A85E-087F49DC55ED}" srcOrd="0" destOrd="0" presId="urn:microsoft.com/office/officeart/2017/3/layout/HorizontalPathTimeline"/>
    <dgm:cxn modelId="{24356C61-4BBB-0A43-B4AC-DDEB676EFA06}" type="presParOf" srcId="{3B345135-90B6-F44C-888E-3EE079ED675B}" destId="{5BF49655-2A55-1349-9F62-2F8A868BBD6C}" srcOrd="1" destOrd="0" presId="urn:microsoft.com/office/officeart/2017/3/layout/HorizontalPathTimeline"/>
    <dgm:cxn modelId="{77A680E4-A85E-7447-9DC2-8ADC9429829F}" type="presParOf" srcId="{9F70A3A3-49A7-8A48-A3A0-A7B5F4379CB1}" destId="{22E0BE51-926E-B248-AD53-9D4AB40A4CB0}" srcOrd="2" destOrd="0" presId="urn:microsoft.com/office/officeart/2017/3/layout/HorizontalPathTimeline"/>
    <dgm:cxn modelId="{AA184877-22D2-414A-B357-9D27F50C958B}" type="presParOf" srcId="{9F70A3A3-49A7-8A48-A3A0-A7B5F4379CB1}" destId="{A2692C03-B143-654E-951A-A0AF3D53FFC4}" srcOrd="3" destOrd="0" presId="urn:microsoft.com/office/officeart/2017/3/layout/HorizontalPathTimeline"/>
    <dgm:cxn modelId="{259D0A1D-B82A-E244-934B-8C832FEFE46B}" type="presParOf" srcId="{9F70A3A3-49A7-8A48-A3A0-A7B5F4379CB1}" destId="{B5CECDFA-6F70-FB42-8844-D8AAE64BD899}"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5113C-3502-2847-96D4-765625D175E7}">
      <dsp:nvSpPr>
        <dsp:cNvPr id="0" name=""/>
        <dsp:cNvSpPr/>
      </dsp:nvSpPr>
      <dsp:spPr>
        <a:xfrm>
          <a:off x="0" y="0"/>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E106BD-C569-C847-B69A-E266BC91B3BD}">
      <dsp:nvSpPr>
        <dsp:cNvPr id="0" name=""/>
        <dsp:cNvSpPr/>
      </dsp:nvSpPr>
      <dsp:spPr>
        <a:xfrm>
          <a:off x="0" y="0"/>
          <a:ext cx="6735443" cy="2782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July 7, 1456, Condemnation of Joan is nullified on basis of trial’s procedural flaws. Joan is cleared of any wrong-doing.</a:t>
          </a:r>
        </a:p>
      </dsp:txBody>
      <dsp:txXfrm>
        <a:off x="0" y="0"/>
        <a:ext cx="6735443" cy="2782301"/>
      </dsp:txXfrm>
    </dsp:sp>
    <dsp:sp modelId="{32041884-E5C3-0C45-9663-5DE5C99CB755}">
      <dsp:nvSpPr>
        <dsp:cNvPr id="0" name=""/>
        <dsp:cNvSpPr/>
      </dsp:nvSpPr>
      <dsp:spPr>
        <a:xfrm>
          <a:off x="0" y="2782301"/>
          <a:ext cx="673544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B6CAD1-A0C4-7845-ACAB-5464CA85620E}">
      <dsp:nvSpPr>
        <dsp:cNvPr id="0" name=""/>
        <dsp:cNvSpPr/>
      </dsp:nvSpPr>
      <dsp:spPr>
        <a:xfrm>
          <a:off x="0" y="2782301"/>
          <a:ext cx="6735443" cy="2782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Among conclusions: No images or epitaphs are to be made.</a:t>
          </a:r>
        </a:p>
        <a:p>
          <a:pPr marL="0" lvl="0" indent="0" algn="l" defTabSz="1778000">
            <a:lnSpc>
              <a:spcPct val="90000"/>
            </a:lnSpc>
            <a:spcBef>
              <a:spcPct val="0"/>
            </a:spcBef>
            <a:spcAft>
              <a:spcPct val="35000"/>
            </a:spcAft>
            <a:buNone/>
          </a:pPr>
          <a:r>
            <a:rPr lang="en-US" sz="4000" kern="1200" dirty="0"/>
            <a:t>“Case Closed” (Again) (NOT)</a:t>
          </a:r>
        </a:p>
      </dsp:txBody>
      <dsp:txXfrm>
        <a:off x="0" y="2782301"/>
        <a:ext cx="6735443" cy="2782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BB0C3-6A57-6240-A624-0E44A389462F}">
      <dsp:nvSpPr>
        <dsp:cNvPr id="0" name=""/>
        <dsp:cNvSpPr/>
      </dsp:nvSpPr>
      <dsp:spPr>
        <a:xfrm>
          <a:off x="251465" y="2992231"/>
          <a:ext cx="2005602" cy="62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1869</a:t>
          </a:r>
        </a:p>
      </dsp:txBody>
      <dsp:txXfrm>
        <a:off x="251465" y="2992231"/>
        <a:ext cx="2005602" cy="629650"/>
      </dsp:txXfrm>
    </dsp:sp>
    <dsp:sp modelId="{AE301944-AC5E-CE47-8A3E-C2F0CAD50A9F}">
      <dsp:nvSpPr>
        <dsp:cNvPr id="0" name=""/>
        <dsp:cNvSpPr/>
      </dsp:nvSpPr>
      <dsp:spPr>
        <a:xfrm>
          <a:off x="0" y="2674620"/>
          <a:ext cx="6269038" cy="22288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8F560-FA27-AD4B-B89D-A228BCE4BAD6}">
      <dsp:nvSpPr>
        <dsp:cNvPr id="0" name=""/>
        <dsp:cNvSpPr/>
      </dsp:nvSpPr>
      <dsp:spPr>
        <a:xfrm>
          <a:off x="151185" y="585682"/>
          <a:ext cx="2206162" cy="1141676"/>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Msgr Dupanloup of Orleans, reading Quicherat, calls for canonization.</a:t>
          </a:r>
        </a:p>
      </dsp:txBody>
      <dsp:txXfrm>
        <a:off x="151185" y="585682"/>
        <a:ext cx="2206162" cy="1141676"/>
      </dsp:txXfrm>
    </dsp:sp>
    <dsp:sp modelId="{102D6D6C-21A9-8A42-8B0C-9B25347F5FCA}">
      <dsp:nvSpPr>
        <dsp:cNvPr id="0" name=""/>
        <dsp:cNvSpPr/>
      </dsp:nvSpPr>
      <dsp:spPr>
        <a:xfrm>
          <a:off x="1254266" y="1727358"/>
          <a:ext cx="0" cy="947261"/>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DCED795-A8FF-5949-82EF-95F6E70C3CCD}">
      <dsp:nvSpPr>
        <dsp:cNvPr id="0" name=""/>
        <dsp:cNvSpPr/>
      </dsp:nvSpPr>
      <dsp:spPr>
        <a:xfrm>
          <a:off x="1504967" y="1950243"/>
          <a:ext cx="2005602" cy="62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1903</a:t>
          </a:r>
        </a:p>
      </dsp:txBody>
      <dsp:txXfrm>
        <a:off x="1504967" y="1950243"/>
        <a:ext cx="2005602" cy="629650"/>
      </dsp:txXfrm>
    </dsp:sp>
    <dsp:sp modelId="{E31BA83F-2357-3B4F-BD0C-B92EA3852821}">
      <dsp:nvSpPr>
        <dsp:cNvPr id="0" name=""/>
        <dsp:cNvSpPr/>
      </dsp:nvSpPr>
      <dsp:spPr>
        <a:xfrm>
          <a:off x="1404686" y="3844766"/>
          <a:ext cx="2206162" cy="7773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Joan is declared "venerable.”</a:t>
          </a:r>
        </a:p>
      </dsp:txBody>
      <dsp:txXfrm>
        <a:off x="1404686" y="3844766"/>
        <a:ext cx="2206162" cy="777311"/>
      </dsp:txXfrm>
    </dsp:sp>
    <dsp:sp modelId="{A5FA568C-6F9D-9144-B6B5-883C59B0C32E}">
      <dsp:nvSpPr>
        <dsp:cNvPr id="0" name=""/>
        <dsp:cNvSpPr/>
      </dsp:nvSpPr>
      <dsp:spPr>
        <a:xfrm>
          <a:off x="2507768" y="2897504"/>
          <a:ext cx="0" cy="947261"/>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E7EA07D-F09D-9D44-97A2-5FAB387BE0D0}">
      <dsp:nvSpPr>
        <dsp:cNvPr id="0" name=""/>
        <dsp:cNvSpPr/>
      </dsp:nvSpPr>
      <dsp:spPr>
        <a:xfrm>
          <a:off x="1184615" y="2716410"/>
          <a:ext cx="139303" cy="139303"/>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C61C15-AFE9-DE4A-9EF6-B7EB3CD7CF9A}">
      <dsp:nvSpPr>
        <dsp:cNvPr id="0" name=""/>
        <dsp:cNvSpPr/>
      </dsp:nvSpPr>
      <dsp:spPr>
        <a:xfrm>
          <a:off x="2438116" y="2716410"/>
          <a:ext cx="139303" cy="139303"/>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F0B85CE-A12E-3844-A02E-A6FF06B9F025}">
      <dsp:nvSpPr>
        <dsp:cNvPr id="0" name=""/>
        <dsp:cNvSpPr/>
      </dsp:nvSpPr>
      <dsp:spPr>
        <a:xfrm>
          <a:off x="2758468" y="2992231"/>
          <a:ext cx="2005602" cy="62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1909</a:t>
          </a:r>
        </a:p>
      </dsp:txBody>
      <dsp:txXfrm>
        <a:off x="2758468" y="2992231"/>
        <a:ext cx="2005602" cy="629650"/>
      </dsp:txXfrm>
    </dsp:sp>
    <dsp:sp modelId="{C01F7CFD-5E31-DE40-BC4B-86EF9BFF91E9}">
      <dsp:nvSpPr>
        <dsp:cNvPr id="0" name=""/>
        <dsp:cNvSpPr/>
      </dsp:nvSpPr>
      <dsp:spPr>
        <a:xfrm>
          <a:off x="2658188" y="950047"/>
          <a:ext cx="2206162" cy="777311"/>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Joan is “beatified.”</a:t>
          </a:r>
        </a:p>
      </dsp:txBody>
      <dsp:txXfrm>
        <a:off x="2658188" y="950047"/>
        <a:ext cx="2206162" cy="777311"/>
      </dsp:txXfrm>
    </dsp:sp>
    <dsp:sp modelId="{3C93FCD7-6770-244A-9D2B-14E2F4164EF8}">
      <dsp:nvSpPr>
        <dsp:cNvPr id="0" name=""/>
        <dsp:cNvSpPr/>
      </dsp:nvSpPr>
      <dsp:spPr>
        <a:xfrm>
          <a:off x="3761269" y="1727358"/>
          <a:ext cx="0" cy="947261"/>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00C5396-2336-1644-A7E5-7BEB7B31F9C2}">
      <dsp:nvSpPr>
        <dsp:cNvPr id="0" name=""/>
        <dsp:cNvSpPr/>
      </dsp:nvSpPr>
      <dsp:spPr>
        <a:xfrm>
          <a:off x="4011970" y="1950243"/>
          <a:ext cx="2005602" cy="62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1920</a:t>
          </a:r>
        </a:p>
      </dsp:txBody>
      <dsp:txXfrm>
        <a:off x="4011970" y="1950243"/>
        <a:ext cx="2005602" cy="629650"/>
      </dsp:txXfrm>
    </dsp:sp>
    <dsp:sp modelId="{50CB5678-B43B-164E-A85E-087F49DC55ED}">
      <dsp:nvSpPr>
        <dsp:cNvPr id="0" name=""/>
        <dsp:cNvSpPr/>
      </dsp:nvSpPr>
      <dsp:spPr>
        <a:xfrm>
          <a:off x="3911689" y="3844766"/>
          <a:ext cx="2206162" cy="923057"/>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Joan canonized, declared patron saint of France</a:t>
          </a:r>
        </a:p>
      </dsp:txBody>
      <dsp:txXfrm>
        <a:off x="3911689" y="3844766"/>
        <a:ext cx="2206162" cy="923057"/>
      </dsp:txXfrm>
    </dsp:sp>
    <dsp:sp modelId="{22E0BE51-926E-B248-AD53-9D4AB40A4CB0}">
      <dsp:nvSpPr>
        <dsp:cNvPr id="0" name=""/>
        <dsp:cNvSpPr/>
      </dsp:nvSpPr>
      <dsp:spPr>
        <a:xfrm>
          <a:off x="5014771" y="2897504"/>
          <a:ext cx="0" cy="947261"/>
        </a:xfrm>
        <a:prstGeom prst="line">
          <a:avLst/>
        </a:prstGeom>
        <a:solidFill>
          <a:schemeClr val="dk2">
            <a:hueOff val="0"/>
            <a:satOff val="0"/>
            <a:lumOff val="0"/>
            <a:alphaOff val="0"/>
          </a:schemeClr>
        </a:solidFill>
        <a:ln w="6350" cap="flat" cmpd="sng" algn="ctr">
          <a:solidFill>
            <a:schemeClr val="dk2">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1358489-4194-DC44-AF38-8EB6A820D9F5}">
      <dsp:nvSpPr>
        <dsp:cNvPr id="0" name=""/>
        <dsp:cNvSpPr/>
      </dsp:nvSpPr>
      <dsp:spPr>
        <a:xfrm>
          <a:off x="3691618" y="2716410"/>
          <a:ext cx="139303" cy="139303"/>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692C03-B143-654E-951A-A0AF3D53FFC4}">
      <dsp:nvSpPr>
        <dsp:cNvPr id="0" name=""/>
        <dsp:cNvSpPr/>
      </dsp:nvSpPr>
      <dsp:spPr>
        <a:xfrm>
          <a:off x="4945119" y="2716410"/>
          <a:ext cx="139303" cy="139303"/>
        </a:xfrm>
        <a:prstGeom prst="ellipse">
          <a:avLst/>
        </a:prstGeom>
        <a:solidFill>
          <a:schemeClr val="lt2">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BCDD1-7CEF-2940-B847-B2187EA7E93D}" type="datetimeFigureOut">
              <a:rPr lang="en-US" smtClean="0"/>
              <a:t>3/23/21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15140-7CCD-744A-A251-B19C6F59AA43}" type="slidenum">
              <a:rPr lang="en-US" smtClean="0"/>
              <a:t>‹#›</a:t>
            </a:fld>
            <a:endParaRPr lang="en-US"/>
          </a:p>
        </p:txBody>
      </p:sp>
    </p:spTree>
    <p:extLst>
      <p:ext uri="{BB962C8B-B14F-4D97-AF65-F5344CB8AC3E}">
        <p14:creationId xmlns:p14="http://schemas.microsoft.com/office/powerpoint/2010/main" val="729183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115140-7CCD-744A-A251-B19C6F59AA43}" type="slidenum">
              <a:rPr lang="en-US" smtClean="0"/>
              <a:t>1</a:t>
            </a:fld>
            <a:endParaRPr lang="en-US"/>
          </a:p>
        </p:txBody>
      </p:sp>
    </p:spTree>
    <p:extLst>
      <p:ext uri="{BB962C8B-B14F-4D97-AF65-F5344CB8AC3E}">
        <p14:creationId xmlns:p14="http://schemas.microsoft.com/office/powerpoint/2010/main" val="222341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115140-7CCD-744A-A251-B19C6F59AA43}" type="slidenum">
              <a:rPr lang="en-US" smtClean="0"/>
              <a:t>8</a:t>
            </a:fld>
            <a:endParaRPr lang="en-US"/>
          </a:p>
        </p:txBody>
      </p:sp>
    </p:spTree>
    <p:extLst>
      <p:ext uri="{BB962C8B-B14F-4D97-AF65-F5344CB8AC3E}">
        <p14:creationId xmlns:p14="http://schemas.microsoft.com/office/powerpoint/2010/main" val="1256094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30808-5147-9141-A125-BD8F413BBB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A707D-76BA-5840-9F8A-EADE95950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8393E6-AA2D-DB43-948F-E5CBF7053521}"/>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D0A641E7-0540-9C44-8804-C7947E37D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6115E-D2EA-4A4F-B524-ADE071F72328}"/>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01321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9312-3404-264D-A59F-FDB325C7BE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946B-5F56-DB48-A53E-46A8615D4F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2DA8EA-49ED-B94D-AADD-56AB3D629D40}"/>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F0F4868F-7DDF-324A-B687-81C51772C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20EDD-FBB5-614C-ABF7-7A0123081994}"/>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134715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943207-EEF7-344D-BA4C-36A9F65C8D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21199-FD8D-9642-AE5F-870C3C5060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78708-919C-6545-8F08-439C98BB6227}"/>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3999CF74-50EB-A94C-8992-B8E25FC42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67C64-225A-2646-B256-BB4B2922CA05}"/>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1380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E5CF-4EF7-5445-9226-9100A70A8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C57C6-0A28-3C49-8749-BB8D635CDB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D237A-A697-BC45-B5F6-3643FB3E78C3}"/>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9308BD50-B931-A54D-B102-4F7925F44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5C6FA7-6C96-3F4D-B1D6-02D17BF94910}"/>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891976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80DF-1969-2444-AF79-9ACADF6059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B701D9-2E71-9940-8FBC-A6D56356A0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42481F-EC08-FA49-B235-F58A510F0F18}"/>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B4CC4D61-73DB-EA41-B5A2-82674C86D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40A23-DB02-AD4A-BBBA-5FC997B9BB93}"/>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657612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C8C0-0A78-B240-990B-49A047A78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506E-FC00-1448-ACCA-0D615A24D8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F740F2-E683-1C47-9C6D-700CC9F36F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9134FD-218C-D347-BB28-B4B4724BE9F3}"/>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6" name="Footer Placeholder 5">
            <a:extLst>
              <a:ext uri="{FF2B5EF4-FFF2-40B4-BE49-F238E27FC236}">
                <a16:creationId xmlns:a16="http://schemas.microsoft.com/office/drawing/2014/main" id="{D5F00F7E-811E-B440-A1F4-5EAD932D8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74FE8-B23A-2A4F-801A-014EDB14226C}"/>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382662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6CA89-9266-FB42-B30F-94007D2B46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51C8C-6719-3940-9CBC-5FA5D125B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023C2D-38A5-D341-8E2E-3A8520ED5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BCAFA2-CCC5-4942-96CC-3C26D46F7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29EBED-9788-0B43-B00E-DA2EE14D8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95607B-A227-164E-BDBB-9EF202BA73FD}"/>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8" name="Footer Placeholder 7">
            <a:extLst>
              <a:ext uri="{FF2B5EF4-FFF2-40B4-BE49-F238E27FC236}">
                <a16:creationId xmlns:a16="http://schemas.microsoft.com/office/drawing/2014/main" id="{D30517C6-4355-C141-BF12-566C47E0EB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F4357-F73A-4A48-93BD-C069245A90B2}"/>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362934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A612-F3FD-144B-83E5-932B45AB37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8D6A3D-47B4-F34B-97FB-4E8B6C02C290}"/>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4" name="Footer Placeholder 3">
            <a:extLst>
              <a:ext uri="{FF2B5EF4-FFF2-40B4-BE49-F238E27FC236}">
                <a16:creationId xmlns:a16="http://schemas.microsoft.com/office/drawing/2014/main" id="{C6654218-E943-794E-9E1B-61228756BD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27B099-020F-164B-AD97-8686EDCC0E13}"/>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143539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0C497-3656-4140-854B-0DF5DD4A09B9}"/>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3" name="Footer Placeholder 2">
            <a:extLst>
              <a:ext uri="{FF2B5EF4-FFF2-40B4-BE49-F238E27FC236}">
                <a16:creationId xmlns:a16="http://schemas.microsoft.com/office/drawing/2014/main" id="{EF460ED5-66B7-3F41-8CDF-1EC584A2E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0FEBE4-335C-054F-B7E2-40E9DF4D46AC}"/>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207511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7ED9-0FF6-E142-A1BD-B39E653560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AFA183-0E4F-4D47-BE2C-9BC1270FB5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5AE969-A517-C241-AF64-4B6BDFD0B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217C45-6CB1-7647-A72F-F001A4418C91}"/>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6" name="Footer Placeholder 5">
            <a:extLst>
              <a:ext uri="{FF2B5EF4-FFF2-40B4-BE49-F238E27FC236}">
                <a16:creationId xmlns:a16="http://schemas.microsoft.com/office/drawing/2014/main" id="{9AF41A1E-4728-3B4A-8E48-45AD4FFCE9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C3C51-64E6-8543-A9E7-5F87C5D46B52}"/>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231638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43CC-08D6-C640-AD35-B3EBFD60C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3B9170-AC02-2244-967A-CD1A85F98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86E337-7A6B-AB43-9BDB-0DA2E8023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6A710A-F760-1448-BCF2-AD710C00AEEA}"/>
              </a:ext>
            </a:extLst>
          </p:cNvPr>
          <p:cNvSpPr>
            <a:spLocks noGrp="1"/>
          </p:cNvSpPr>
          <p:nvPr>
            <p:ph type="dt" sz="half" idx="10"/>
          </p:nvPr>
        </p:nvSpPr>
        <p:spPr/>
        <p:txBody>
          <a:bodyPr/>
          <a:lstStyle/>
          <a:p>
            <a:fld id="{83A2F327-9199-3049-8575-C6C6BF1DC062}" type="datetimeFigureOut">
              <a:rPr lang="en-US" smtClean="0"/>
              <a:t>3/23/21</a:t>
            </a:fld>
            <a:endParaRPr lang="en-US"/>
          </a:p>
        </p:txBody>
      </p:sp>
      <p:sp>
        <p:nvSpPr>
          <p:cNvPr id="6" name="Footer Placeholder 5">
            <a:extLst>
              <a:ext uri="{FF2B5EF4-FFF2-40B4-BE49-F238E27FC236}">
                <a16:creationId xmlns:a16="http://schemas.microsoft.com/office/drawing/2014/main" id="{C0A14ABA-87F5-0F4A-8266-322ACBBE3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4B752-201B-AB40-9DA3-73C3A41D149F}"/>
              </a:ext>
            </a:extLst>
          </p:cNvPr>
          <p:cNvSpPr>
            <a:spLocks noGrp="1"/>
          </p:cNvSpPr>
          <p:nvPr>
            <p:ph type="sldNum" sz="quarter" idx="12"/>
          </p:nvPr>
        </p:nvSpPr>
        <p:spPr/>
        <p:txBody>
          <a:bodyPr/>
          <a:lstStyle/>
          <a:p>
            <a:fld id="{A61E7973-4B9A-3A45-BFF9-797F3A3490BE}" type="slidenum">
              <a:rPr lang="en-US" smtClean="0"/>
              <a:t>‹#›</a:t>
            </a:fld>
            <a:endParaRPr lang="en-US"/>
          </a:p>
        </p:txBody>
      </p:sp>
    </p:spTree>
    <p:extLst>
      <p:ext uri="{BB962C8B-B14F-4D97-AF65-F5344CB8AC3E}">
        <p14:creationId xmlns:p14="http://schemas.microsoft.com/office/powerpoint/2010/main" val="417760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8C505-0A52-D04D-9078-B75D3BB47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831F32-EACA-D942-B008-218A78C2B1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B91F4-EB16-4044-A65A-F1612C1729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2F327-9199-3049-8575-C6C6BF1DC062}" type="datetimeFigureOut">
              <a:rPr lang="en-US" smtClean="0"/>
              <a:t>3/23/21</a:t>
            </a:fld>
            <a:endParaRPr lang="en-US"/>
          </a:p>
        </p:txBody>
      </p:sp>
      <p:sp>
        <p:nvSpPr>
          <p:cNvPr id="5" name="Footer Placeholder 4">
            <a:extLst>
              <a:ext uri="{FF2B5EF4-FFF2-40B4-BE49-F238E27FC236}">
                <a16:creationId xmlns:a16="http://schemas.microsoft.com/office/drawing/2014/main" id="{3F3B184A-412D-4244-97DC-715140AC9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442A45-43EB-FF4D-B940-226AF3E4B4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E7973-4B9A-3A45-BFF9-797F3A3490BE}" type="slidenum">
              <a:rPr lang="en-US" smtClean="0"/>
              <a:t>‹#›</a:t>
            </a:fld>
            <a:endParaRPr lang="en-US"/>
          </a:p>
        </p:txBody>
      </p:sp>
    </p:spTree>
    <p:extLst>
      <p:ext uri="{BB962C8B-B14F-4D97-AF65-F5344CB8AC3E}">
        <p14:creationId xmlns:p14="http://schemas.microsoft.com/office/powerpoint/2010/main" val="1115368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7895A40-19A4-42D6-9D30-DBC1E8002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70325" y="3369273"/>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374475" y="1040470"/>
            <a:ext cx="6858003" cy="47770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914" y="857786"/>
            <a:ext cx="11067024" cy="5208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97D77D-A651-0249-9C2C-4D72739C7324}"/>
              </a:ext>
            </a:extLst>
          </p:cNvPr>
          <p:cNvSpPr>
            <a:spLocks noGrp="1"/>
          </p:cNvSpPr>
          <p:nvPr>
            <p:ph type="title"/>
          </p:nvPr>
        </p:nvSpPr>
        <p:spPr>
          <a:xfrm>
            <a:off x="987689" y="3071183"/>
            <a:ext cx="9910296" cy="2590027"/>
          </a:xfrm>
        </p:spPr>
        <p:txBody>
          <a:bodyPr vert="horz" lIns="91440" tIns="45720" rIns="91440" bIns="45720" rtlCol="0" anchor="t">
            <a:normAutofit/>
          </a:bodyPr>
          <a:lstStyle/>
          <a:p>
            <a:r>
              <a:rPr lang="en-US" sz="8000" kern="1200" dirty="0">
                <a:solidFill>
                  <a:schemeClr val="tx1"/>
                </a:solidFill>
                <a:latin typeface="+mj-lt"/>
                <a:ea typeface="+mj-ea"/>
                <a:cs typeface="+mj-cs"/>
              </a:rPr>
              <a:t>Joan of Arc</a:t>
            </a:r>
            <a:br>
              <a:rPr lang="en-US" sz="8000" kern="1200" dirty="0">
                <a:solidFill>
                  <a:schemeClr val="tx1"/>
                </a:solidFill>
                <a:latin typeface="+mj-lt"/>
                <a:ea typeface="+mj-ea"/>
                <a:cs typeface="+mj-cs"/>
              </a:rPr>
            </a:br>
            <a:r>
              <a:rPr lang="en-US" sz="8000" kern="1200" dirty="0">
                <a:solidFill>
                  <a:schemeClr val="tx1"/>
                </a:solidFill>
                <a:latin typeface="+mj-lt"/>
                <a:ea typeface="+mj-ea"/>
                <a:cs typeface="+mj-cs"/>
              </a:rPr>
              <a:t>In Brief</a:t>
            </a:r>
          </a:p>
        </p:txBody>
      </p:sp>
      <p:sp>
        <p:nvSpPr>
          <p:cNvPr id="37" name="Rectangle 31">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24009" y="3366125"/>
            <a:ext cx="32004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167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5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87092E-4F55-634D-A006-FFAC8BCDF858}"/>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Chinon in 1429</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forest of trees next to a body of water&#10;&#10;Description automatically generated with low confidence">
            <a:extLst>
              <a:ext uri="{FF2B5EF4-FFF2-40B4-BE49-F238E27FC236}">
                <a16:creationId xmlns:a16="http://schemas.microsoft.com/office/drawing/2014/main" id="{95BE02D7-41A8-C74F-A60F-E8EA16F0692B}"/>
              </a:ext>
            </a:extLst>
          </p:cNvPr>
          <p:cNvPicPr>
            <a:picLocks noGrp="1" noChangeAspect="1"/>
          </p:cNvPicPr>
          <p:nvPr>
            <p:ph type="pic" idx="1"/>
          </p:nvPr>
        </p:nvPicPr>
        <p:blipFill rotWithShape="1">
          <a:blip r:embed="rId2"/>
          <a:srcRect l="1908" r="3657"/>
          <a:stretch/>
        </p:blipFill>
        <p:spPr>
          <a:xfrm>
            <a:off x="976251" y="942538"/>
            <a:ext cx="7163222" cy="4808332"/>
          </a:xfrm>
          <a:prstGeom prst="rect">
            <a:avLst/>
          </a:prstGeom>
          <a:effectLst/>
        </p:spPr>
      </p:pic>
    </p:spTree>
    <p:extLst>
      <p:ext uri="{BB962C8B-B14F-4D97-AF65-F5344CB8AC3E}">
        <p14:creationId xmlns:p14="http://schemas.microsoft.com/office/powerpoint/2010/main" val="223795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text, picture frame&#10;&#10;Description automatically generated">
            <a:extLst>
              <a:ext uri="{FF2B5EF4-FFF2-40B4-BE49-F238E27FC236}">
                <a16:creationId xmlns:a16="http://schemas.microsoft.com/office/drawing/2014/main" id="{6BA96EB9-372D-5F40-B92B-9334A1C19688}"/>
              </a:ext>
            </a:extLst>
          </p:cNvPr>
          <p:cNvPicPr>
            <a:picLocks noGrp="1" noChangeAspect="1"/>
          </p:cNvPicPr>
          <p:nvPr>
            <p:ph type="pic" idx="1"/>
          </p:nvPr>
        </p:nvPicPr>
        <p:blipFill rotWithShape="1">
          <a:blip r:embed="rId2"/>
          <a:srcRect t="12500" b="125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9A3B0E-8628-4E4D-A64E-4B188D60B89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Charles VII in 1450</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744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text, indoor&#10;&#10;Description automatically generated">
            <a:extLst>
              <a:ext uri="{FF2B5EF4-FFF2-40B4-BE49-F238E27FC236}">
                <a16:creationId xmlns:a16="http://schemas.microsoft.com/office/drawing/2014/main" id="{E51F2FA5-1786-2E47-B3DE-292C0F75AEA3}"/>
              </a:ext>
            </a:extLst>
          </p:cNvPr>
          <p:cNvPicPr>
            <a:picLocks noGrp="1" noChangeAspect="1"/>
          </p:cNvPicPr>
          <p:nvPr>
            <p:ph type="pic" idx="1"/>
          </p:nvPr>
        </p:nvPicPr>
        <p:blipFill rotWithShape="1">
          <a:blip r:embed="rId2"/>
          <a:srcRect t="5893" b="19107"/>
          <a:stretch/>
        </p:blipFill>
        <p:spPr>
          <a:xfrm>
            <a:off x="20" y="10"/>
            <a:ext cx="12191980" cy="6857990"/>
          </a:xfrm>
          <a:prstGeom prst="rect">
            <a:avLst/>
          </a:prstGeom>
        </p:spPr>
      </p:pic>
      <p:sp>
        <p:nvSpPr>
          <p:cNvPr id="16"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9E5E5-05EB-624C-AB0E-622A3308EDF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Helmet (comparable) and Insignia Design</a:t>
            </a:r>
          </a:p>
        </p:txBody>
      </p:sp>
      <p:cxnSp>
        <p:nvCxnSpPr>
          <p:cNvPr id="17"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174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10;&#10;Description automatically generated">
            <a:extLst>
              <a:ext uri="{FF2B5EF4-FFF2-40B4-BE49-F238E27FC236}">
                <a16:creationId xmlns:a16="http://schemas.microsoft.com/office/drawing/2014/main" id="{3CEB7EB9-CBCD-4443-BFA4-7472B2F163B6}"/>
              </a:ext>
            </a:extLst>
          </p:cNvPr>
          <p:cNvPicPr>
            <a:picLocks noGrp="1" noChangeAspect="1"/>
          </p:cNvPicPr>
          <p:nvPr>
            <p:ph type="pic" idx="1"/>
          </p:nvPr>
        </p:nvPicPr>
        <p:blipFill rotWithShape="1">
          <a:blip r:embed="rId2"/>
          <a:srcRect l="8130" r="8130"/>
          <a:stretch/>
        </p:blipFill>
        <p:spPr>
          <a:xfrm rot="16200000">
            <a:off x="524406" y="1525536"/>
            <a:ext cx="4789124" cy="3775459"/>
          </a:xfrm>
          <a:prstGeom prst="rect">
            <a:avLst/>
          </a:prstGeom>
        </p:spPr>
      </p:pic>
      <p:sp>
        <p:nvSpPr>
          <p:cNvPr id="30" name="Freeform: Shape 14">
            <a:extLst>
              <a:ext uri="{FF2B5EF4-FFF2-40B4-BE49-F238E27FC236}">
                <a16:creationId xmlns:a16="http://schemas.microsoft.com/office/drawing/2014/main" id="{B9A1D9BC-1455-4308-9ABD-A3F8EDB67A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08B34BA-F342-6049-B67B-AC0CDF35F9EB}"/>
              </a:ext>
            </a:extLst>
          </p:cNvPr>
          <p:cNvSpPr>
            <a:spLocks noGrp="1"/>
          </p:cNvSpPr>
          <p:nvPr>
            <p:ph type="title"/>
          </p:nvPr>
        </p:nvSpPr>
        <p:spPr>
          <a:xfrm>
            <a:off x="5775961" y="962526"/>
            <a:ext cx="5384800" cy="3210689"/>
          </a:xfrm>
        </p:spPr>
        <p:txBody>
          <a:bodyPr vert="horz" lIns="91440" tIns="45720" rIns="91440" bIns="45720" rtlCol="0" anchor="b">
            <a:normAutofit/>
          </a:bodyPr>
          <a:lstStyle/>
          <a:p>
            <a:r>
              <a:rPr lang="en-US" sz="7200" kern="1200">
                <a:solidFill>
                  <a:schemeClr val="tx1"/>
                </a:solidFill>
                <a:latin typeface="+mj-lt"/>
                <a:ea typeface="+mj-ea"/>
                <a:cs typeface="+mj-cs"/>
              </a:rPr>
              <a:t>Earliest Artistic Rendering </a:t>
            </a:r>
          </a:p>
        </p:txBody>
      </p:sp>
      <p:sp>
        <p:nvSpPr>
          <p:cNvPr id="8" name="Text Placeholder 7">
            <a:extLst>
              <a:ext uri="{FF2B5EF4-FFF2-40B4-BE49-F238E27FC236}">
                <a16:creationId xmlns:a16="http://schemas.microsoft.com/office/drawing/2014/main" id="{C475286B-EC4D-A144-AA81-07756E094DFE}"/>
              </a:ext>
            </a:extLst>
          </p:cNvPr>
          <p:cNvSpPr>
            <a:spLocks noGrp="1"/>
          </p:cNvSpPr>
          <p:nvPr>
            <p:ph type="body" sz="half" idx="2"/>
          </p:nvPr>
        </p:nvSpPr>
        <p:spPr>
          <a:xfrm>
            <a:off x="5775961" y="4269462"/>
            <a:ext cx="4048760" cy="1095017"/>
          </a:xfrm>
        </p:spPr>
        <p:txBody>
          <a:bodyPr vert="horz" lIns="91440" tIns="45720" rIns="91440" bIns="45720" rtlCol="0" anchor="t">
            <a:normAutofit/>
          </a:bodyPr>
          <a:lstStyle/>
          <a:p>
            <a:r>
              <a:rPr lang="en-US" sz="2000" kern="1200">
                <a:solidFill>
                  <a:schemeClr val="tx1"/>
                </a:solidFill>
                <a:latin typeface="+mn-lt"/>
                <a:ea typeface="+mn-ea"/>
                <a:cs typeface="+mn-cs"/>
              </a:rPr>
              <a:t>Late 15</a:t>
            </a:r>
            <a:r>
              <a:rPr lang="en-US" sz="2000" kern="1200" baseline="30000">
                <a:solidFill>
                  <a:schemeClr val="tx1"/>
                </a:solidFill>
                <a:latin typeface="+mn-lt"/>
                <a:ea typeface="+mn-ea"/>
                <a:cs typeface="+mn-cs"/>
              </a:rPr>
              <a:t>th</a:t>
            </a:r>
            <a:r>
              <a:rPr lang="en-US" sz="2000" kern="1200">
                <a:solidFill>
                  <a:schemeClr val="tx1"/>
                </a:solidFill>
                <a:latin typeface="+mn-lt"/>
                <a:ea typeface="+mn-ea"/>
                <a:cs typeface="+mn-cs"/>
              </a:rPr>
              <a:t> Century Manuscript</a:t>
            </a:r>
          </a:p>
        </p:txBody>
      </p:sp>
    </p:spTree>
    <p:extLst>
      <p:ext uri="{BB962C8B-B14F-4D97-AF65-F5344CB8AC3E}">
        <p14:creationId xmlns:p14="http://schemas.microsoft.com/office/powerpoint/2010/main" val="166139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42DC8-FD83-AD48-9F57-F5A5B7D68F3D}"/>
              </a:ext>
            </a:extLst>
          </p:cNvPr>
          <p:cNvSpPr>
            <a:spLocks noGrp="1"/>
          </p:cNvSpPr>
          <p:nvPr>
            <p:ph type="title"/>
          </p:nvPr>
        </p:nvSpPr>
        <p:spPr>
          <a:xfrm>
            <a:off x="589560" y="856180"/>
            <a:ext cx="4560584" cy="1128068"/>
          </a:xfrm>
        </p:spPr>
        <p:txBody>
          <a:bodyPr vert="horz" lIns="91440" tIns="45720" rIns="91440" bIns="45720" rtlCol="0" anchor="ctr">
            <a:normAutofit fontScale="90000"/>
          </a:bodyPr>
          <a:lstStyle/>
          <a:p>
            <a:r>
              <a:rPr lang="en-US" sz="3700" dirty="0"/>
              <a:t>Contemporary Sketch scribbled in margin of notes.</a:t>
            </a:r>
          </a:p>
        </p:txBody>
      </p:sp>
      <p:grpSp>
        <p:nvGrpSpPr>
          <p:cNvPr id="29" name="Group 2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554E795-1201-F94F-9098-A51073EAD1D0}"/>
              </a:ext>
            </a:extLst>
          </p:cNvPr>
          <p:cNvSpPr>
            <a:spLocks noGrp="1"/>
          </p:cNvSpPr>
          <p:nvPr>
            <p:ph type="body" sz="half" idx="2"/>
          </p:nvPr>
        </p:nvSpPr>
        <p:spPr>
          <a:xfrm>
            <a:off x="590719" y="2330505"/>
            <a:ext cx="4559425" cy="3979585"/>
          </a:xfrm>
        </p:spPr>
        <p:txBody>
          <a:bodyPr vert="horz" lIns="91440" tIns="45720" rIns="91440" bIns="45720" rtlCol="0" anchor="ctr">
            <a:normAutofit/>
          </a:bodyPr>
          <a:lstStyle/>
          <a:p>
            <a:pPr indent="-228600">
              <a:buFont typeface="Arial" panose="020B0604020202020204" pitchFamily="34" charset="0"/>
              <a:buChar char="•"/>
            </a:pPr>
            <a:endParaRPr lang="en-US" sz="2000" dirty="0"/>
          </a:p>
        </p:txBody>
      </p:sp>
      <p:sp>
        <p:nvSpPr>
          <p:cNvPr id="30" name="Rectangle 2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close - up of a map&#10;&#10;Description automatically generated with medium confidence">
            <a:extLst>
              <a:ext uri="{FF2B5EF4-FFF2-40B4-BE49-F238E27FC236}">
                <a16:creationId xmlns:a16="http://schemas.microsoft.com/office/drawing/2014/main" id="{60912BAC-FFF3-F944-AC30-65CE22F3D245}"/>
              </a:ext>
            </a:extLst>
          </p:cNvPr>
          <p:cNvPicPr>
            <a:picLocks noGrp="1" noChangeAspect="1"/>
          </p:cNvPicPr>
          <p:nvPr>
            <p:ph type="pic" idx="1"/>
          </p:nvPr>
        </p:nvPicPr>
        <p:blipFill rotWithShape="1">
          <a:blip r:embed="rId2"/>
          <a:srcRect l="19693" r="14266" b="1"/>
          <a:stretch/>
        </p:blipFill>
        <p:spPr>
          <a:xfrm rot="16200000">
            <a:off x="6060845" y="716295"/>
            <a:ext cx="5259296" cy="5425410"/>
          </a:xfrm>
          <a:prstGeom prst="rect">
            <a:avLst/>
          </a:prstGeom>
        </p:spPr>
      </p:pic>
    </p:spTree>
    <p:extLst>
      <p:ext uri="{BB962C8B-B14F-4D97-AF65-F5344CB8AC3E}">
        <p14:creationId xmlns:p14="http://schemas.microsoft.com/office/powerpoint/2010/main" val="3393385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5E249CBE-6E30-D447-9C92-3EF386053BF6}"/>
              </a:ext>
            </a:extLst>
          </p:cNvPr>
          <p:cNvPicPr>
            <a:picLocks noGrp="1" noChangeAspect="1"/>
          </p:cNvPicPr>
          <p:nvPr>
            <p:ph type="pic" idx="1"/>
          </p:nvPr>
        </p:nvPicPr>
        <p:blipFill rotWithShape="1">
          <a:blip r:embed="rId2"/>
          <a:srcRect t="250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EE67D-6E94-9E46-B76E-E70EC095D57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a:solidFill>
                  <a:schemeClr val="tx1">
                    <a:lumMod val="85000"/>
                    <a:lumOff val="15000"/>
                  </a:schemeClr>
                </a:solidFill>
              </a:rPr>
              <a:t>Orleans around 1425</a:t>
            </a:r>
            <a:br>
              <a:rPr lang="en-US" sz="2300">
                <a:solidFill>
                  <a:schemeClr val="tx1">
                    <a:lumMod val="85000"/>
                    <a:lumOff val="15000"/>
                  </a:schemeClr>
                </a:solidFill>
              </a:rPr>
            </a:br>
            <a:endParaRPr lang="en-US" sz="230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25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E0A7C2-FD2E-C442-9933-41473959FB1B}"/>
              </a:ext>
            </a:extLst>
          </p:cNvPr>
          <p:cNvSpPr>
            <a:spLocks noGrp="1"/>
          </p:cNvSpPr>
          <p:nvPr>
            <p:ph type="title"/>
          </p:nvPr>
        </p:nvSpPr>
        <p:spPr>
          <a:xfrm>
            <a:off x="6688182" y="932961"/>
            <a:ext cx="4887685" cy="1777419"/>
          </a:xfrm>
        </p:spPr>
        <p:txBody>
          <a:bodyPr vert="horz" lIns="91440" tIns="45720" rIns="91440" bIns="45720" rtlCol="0" anchor="b">
            <a:normAutofit/>
          </a:bodyPr>
          <a:lstStyle/>
          <a:p>
            <a:r>
              <a:rPr lang="en-US" sz="4000"/>
              <a:t>Dunois</a:t>
            </a:r>
          </a:p>
        </p:txBody>
      </p:sp>
      <p:pic>
        <p:nvPicPr>
          <p:cNvPr id="6" name="Picture Placeholder 5" descr="A dog lying on a person's lap&#10;&#10;Description automatically generated with medium confidence">
            <a:extLst>
              <a:ext uri="{FF2B5EF4-FFF2-40B4-BE49-F238E27FC236}">
                <a16:creationId xmlns:a16="http://schemas.microsoft.com/office/drawing/2014/main" id="{250AC3A4-D76B-0F47-87A3-CD9ABC8091B6}"/>
              </a:ext>
            </a:extLst>
          </p:cNvPr>
          <p:cNvPicPr>
            <a:picLocks noGrp="1" noChangeAspect="1"/>
          </p:cNvPicPr>
          <p:nvPr>
            <p:ph type="pic" idx="1"/>
          </p:nvPr>
        </p:nvPicPr>
        <p:blipFill rotWithShape="1">
          <a:blip r:embed="rId2"/>
          <a:srcRect l="17894" r="3167" b="1"/>
          <a:stretch/>
        </p:blipFill>
        <p:spPr>
          <a:xfrm rot="16200000">
            <a:off x="88183" y="877397"/>
            <a:ext cx="5710645" cy="5103206"/>
          </a:xfrm>
          <a:prstGeom prst="rect">
            <a:avLst/>
          </a:prstGeom>
        </p:spPr>
      </p:pic>
      <p:cxnSp>
        <p:nvCxnSpPr>
          <p:cNvPr id="22" name="Straight Connector 21">
            <a:extLst>
              <a:ext uri="{FF2B5EF4-FFF2-40B4-BE49-F238E27FC236}">
                <a16:creationId xmlns:a16="http://schemas.microsoft.com/office/drawing/2014/main" id="{CF8F36E2-BBE5-43FE-822F-AD8CAE08C0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7685BC5-31C3-CC44-A03E-C8C455376B4A}"/>
              </a:ext>
            </a:extLst>
          </p:cNvPr>
          <p:cNvSpPr>
            <a:spLocks noGrp="1"/>
          </p:cNvSpPr>
          <p:nvPr>
            <p:ph type="body" sz="half" idx="2"/>
          </p:nvPr>
        </p:nvSpPr>
        <p:spPr>
          <a:xfrm>
            <a:off x="6688182" y="2894529"/>
            <a:ext cx="4887685" cy="3210179"/>
          </a:xfrm>
        </p:spPr>
        <p:txBody>
          <a:bodyPr vert="horz" lIns="91440" tIns="45720" rIns="91440" bIns="45720" rtlCol="0" anchor="t">
            <a:normAutofit/>
          </a:bodyPr>
          <a:lstStyle/>
          <a:p>
            <a:pPr indent="-228600">
              <a:buFont typeface="Arial" panose="020B0604020202020204" pitchFamily="34" charset="0"/>
              <a:buChar char="•"/>
            </a:pPr>
            <a:r>
              <a:rPr lang="en-US" sz="2000" dirty="0"/>
              <a:t>Joan arrives on April 29.</a:t>
            </a:r>
          </a:p>
          <a:p>
            <a:pPr indent="-228600">
              <a:buFont typeface="Arial" panose="020B0604020202020204" pitchFamily="34" charset="0"/>
              <a:buChar char="•"/>
            </a:pPr>
            <a:r>
              <a:rPr lang="en-US" sz="2000" dirty="0"/>
              <a:t>With Dunois and Joan combining forces, the French resist the siege that had been begun in October.</a:t>
            </a:r>
          </a:p>
          <a:p>
            <a:pPr indent="-228600">
              <a:buFont typeface="Arial" panose="020B0604020202020204" pitchFamily="34" charset="0"/>
              <a:buChar char="•"/>
            </a:pPr>
            <a:r>
              <a:rPr lang="en-US" sz="2000" dirty="0"/>
              <a:t>On May 8</a:t>
            </a:r>
            <a:r>
              <a:rPr lang="en-US" sz="2000" baseline="30000" dirty="0"/>
              <a:t>th</a:t>
            </a:r>
            <a:r>
              <a:rPr lang="en-US" sz="2000" dirty="0"/>
              <a:t>, the English abandoned the siege and withdrew.</a:t>
            </a:r>
          </a:p>
        </p:txBody>
      </p:sp>
    </p:spTree>
    <p:extLst>
      <p:ext uri="{BB962C8B-B14F-4D97-AF65-F5344CB8AC3E}">
        <p14:creationId xmlns:p14="http://schemas.microsoft.com/office/powerpoint/2010/main" val="42325397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DA1163-9D03-BB47-A9C8-64D288A57F0F}"/>
              </a:ext>
            </a:extLst>
          </p:cNvPr>
          <p:cNvSpPr>
            <a:spLocks noGrp="1"/>
          </p:cNvSpPr>
          <p:nvPr>
            <p:ph type="title"/>
          </p:nvPr>
        </p:nvSpPr>
        <p:spPr>
          <a:xfrm>
            <a:off x="9144000" y="507857"/>
            <a:ext cx="2590800" cy="1655483"/>
          </a:xfrm>
        </p:spPr>
        <p:txBody>
          <a:bodyPr vert="horz" lIns="91440" tIns="45720" rIns="91440" bIns="45720" rtlCol="0" anchor="b">
            <a:normAutofit/>
          </a:bodyPr>
          <a:lstStyle/>
          <a:p>
            <a:r>
              <a:rPr lang="en-US" sz="4000" dirty="0"/>
              <a:t>Entering Orleans</a:t>
            </a:r>
          </a:p>
        </p:txBody>
      </p:sp>
      <p:pic>
        <p:nvPicPr>
          <p:cNvPr id="6" name="Picture Placeholder 5" descr="A picture containing text, indoor, open&#10;&#10;Description automatically generated">
            <a:extLst>
              <a:ext uri="{FF2B5EF4-FFF2-40B4-BE49-F238E27FC236}">
                <a16:creationId xmlns:a16="http://schemas.microsoft.com/office/drawing/2014/main" id="{EAD4EE1A-0A95-F04A-90EB-13AF7CA7185D}"/>
              </a:ext>
            </a:extLst>
          </p:cNvPr>
          <p:cNvPicPr>
            <a:picLocks noGrp="1" noChangeAspect="1"/>
          </p:cNvPicPr>
          <p:nvPr>
            <p:ph type="pic" idx="1"/>
          </p:nvPr>
        </p:nvPicPr>
        <p:blipFill rotWithShape="1">
          <a:blip r:embed="rId2"/>
          <a:srcRect l="20388" r="20388"/>
          <a:stretch/>
        </p:blipFill>
        <p:spPr>
          <a:xfrm rot="5400000">
            <a:off x="853495" y="-853064"/>
            <a:ext cx="6408311" cy="8115300"/>
          </a:xfrm>
          <a:prstGeom prst="rect">
            <a:avLst/>
          </a:prstGeom>
        </p:spPr>
      </p:pic>
      <p:sp>
        <p:nvSpPr>
          <p:cNvPr id="4" name="Text Placeholder 3">
            <a:extLst>
              <a:ext uri="{FF2B5EF4-FFF2-40B4-BE49-F238E27FC236}">
                <a16:creationId xmlns:a16="http://schemas.microsoft.com/office/drawing/2014/main" id="{444AAD1F-05C8-964E-8B9F-123F42107F5B}"/>
              </a:ext>
            </a:extLst>
          </p:cNvPr>
          <p:cNvSpPr>
            <a:spLocks noGrp="1"/>
          </p:cNvSpPr>
          <p:nvPr>
            <p:ph type="body" sz="half" idx="2"/>
          </p:nvPr>
        </p:nvSpPr>
        <p:spPr>
          <a:xfrm>
            <a:off x="9238593" y="2506733"/>
            <a:ext cx="2496207" cy="3568246"/>
          </a:xfrm>
        </p:spPr>
        <p:txBody>
          <a:bodyPr vert="horz" lIns="91440" tIns="45720" rIns="91440" bIns="45720" rtlCol="0">
            <a:normAutofit/>
          </a:bodyPr>
          <a:lstStyle/>
          <a:p>
            <a:pPr indent="-228600">
              <a:buFont typeface="Arial" panose="020B0604020202020204" pitchFamily="34" charset="0"/>
              <a:buChar char="•"/>
            </a:pPr>
            <a:r>
              <a:rPr lang="en-US" sz="2000" dirty="0"/>
              <a:t>Jean-Jacques Scherrer (1855-1916)</a:t>
            </a:r>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a:p>
            <a:pPr algn="r"/>
            <a:r>
              <a:rPr lang="en-US" sz="2000" dirty="0"/>
              <a:t>Source: Harrison</a:t>
            </a:r>
          </a:p>
        </p:txBody>
      </p:sp>
      <p:sp>
        <p:nvSpPr>
          <p:cNvPr id="26"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287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59">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Shape 6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Rectangle 6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1A4AC1-7898-2E4F-96CA-242FA1F75010}"/>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4000" dirty="0">
                <a:solidFill>
                  <a:srgbClr val="FFFFFF"/>
                </a:solidFill>
              </a:rPr>
              <a:t>Charles is persuaded to go to Reims to be crowned</a:t>
            </a:r>
          </a:p>
        </p:txBody>
      </p:sp>
      <p:sp>
        <p:nvSpPr>
          <p:cNvPr id="4" name="Text Placeholder 3">
            <a:extLst>
              <a:ext uri="{FF2B5EF4-FFF2-40B4-BE49-F238E27FC236}">
                <a16:creationId xmlns:a16="http://schemas.microsoft.com/office/drawing/2014/main" id="{E5E49BAA-53BA-8A4A-A47A-4F809CB8ED78}"/>
              </a:ext>
            </a:extLst>
          </p:cNvPr>
          <p:cNvSpPr>
            <a:spLocks noGrp="1"/>
          </p:cNvSpPr>
          <p:nvPr>
            <p:ph type="body" sz="half" idx="2"/>
          </p:nvPr>
        </p:nvSpPr>
        <p:spPr>
          <a:xfrm>
            <a:off x="4581727" y="649480"/>
            <a:ext cx="3025303" cy="5546047"/>
          </a:xfrm>
        </p:spPr>
        <p:txBody>
          <a:bodyPr vert="horz" lIns="91440" tIns="45720" rIns="91440" bIns="45720" rtlCol="0" anchor="ctr">
            <a:normAutofit/>
          </a:bodyPr>
          <a:lstStyle/>
          <a:p>
            <a:pPr indent="-228600">
              <a:buFont typeface="Arial" panose="020B0604020202020204" pitchFamily="34" charset="0"/>
              <a:buChar char="•"/>
            </a:pPr>
            <a:r>
              <a:rPr lang="en-US" sz="2000" dirty="0"/>
              <a:t>Cathedral, begun 1211, was modeled on Chartres, which was begun 1194.</a:t>
            </a:r>
          </a:p>
          <a:p>
            <a:pPr indent="-228600">
              <a:buFont typeface="Arial" panose="020B0604020202020204" pitchFamily="34" charset="0"/>
              <a:buChar char="•"/>
            </a:pPr>
            <a:r>
              <a:rPr lang="en-US" sz="2000" dirty="0"/>
              <a:t>High French Gothic</a:t>
            </a:r>
          </a:p>
          <a:p>
            <a:pPr indent="-228600">
              <a:buFont typeface="Arial" panose="020B0604020202020204" pitchFamily="34" charset="0"/>
              <a:buChar char="•"/>
            </a:pPr>
            <a:r>
              <a:rPr lang="en-US" sz="2000" dirty="0"/>
              <a:t>Site of 25 coronations</a:t>
            </a:r>
          </a:p>
          <a:p>
            <a:pPr indent="-228600">
              <a:buFont typeface="Arial" panose="020B0604020202020204" pitchFamily="34" charset="0"/>
              <a:buChar char="•"/>
            </a:pPr>
            <a:r>
              <a:rPr lang="en-US" sz="2000" dirty="0"/>
              <a:t>Cathedrals accommodated 10,000 people.</a:t>
            </a:r>
          </a:p>
        </p:txBody>
      </p:sp>
      <p:pic>
        <p:nvPicPr>
          <p:cNvPr id="6" name="Picture Placeholder 5" descr="A picture containing text&#10;&#10;Description automatically generated">
            <a:extLst>
              <a:ext uri="{FF2B5EF4-FFF2-40B4-BE49-F238E27FC236}">
                <a16:creationId xmlns:a16="http://schemas.microsoft.com/office/drawing/2014/main" id="{383BA8F5-5C8A-E344-BDCC-07305F551789}"/>
              </a:ext>
            </a:extLst>
          </p:cNvPr>
          <p:cNvPicPr>
            <a:picLocks noGrp="1" noChangeAspect="1"/>
          </p:cNvPicPr>
          <p:nvPr>
            <p:ph type="pic" idx="1"/>
          </p:nvPr>
        </p:nvPicPr>
        <p:blipFill rotWithShape="1">
          <a:blip r:embed="rId2"/>
          <a:srcRect t="20628"/>
          <a:stretch/>
        </p:blipFill>
        <p:spPr>
          <a:xfrm rot="5400000">
            <a:off x="6721751" y="1387751"/>
            <a:ext cx="6858000" cy="4082498"/>
          </a:xfrm>
          <a:prstGeom prst="rect">
            <a:avLst/>
          </a:prstGeom>
        </p:spPr>
      </p:pic>
    </p:spTree>
    <p:extLst>
      <p:ext uri="{BB962C8B-B14F-4D97-AF65-F5344CB8AC3E}">
        <p14:creationId xmlns:p14="http://schemas.microsoft.com/office/powerpoint/2010/main" val="754087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E257C-45F4-1D44-9E6A-913E6A4F1E2E}"/>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Ingres’ Joan at Coronation</a:t>
            </a:r>
          </a:p>
        </p:txBody>
      </p:sp>
      <p:pic>
        <p:nvPicPr>
          <p:cNvPr id="6" name="Picture Placeholder 5" descr="A picture containing text, indoor&#10;&#10;Description automatically generated">
            <a:extLst>
              <a:ext uri="{FF2B5EF4-FFF2-40B4-BE49-F238E27FC236}">
                <a16:creationId xmlns:a16="http://schemas.microsoft.com/office/drawing/2014/main" id="{ADDAAF11-AA71-F640-82B6-B6B9B5733EC6}"/>
              </a:ext>
            </a:extLst>
          </p:cNvPr>
          <p:cNvPicPr>
            <a:picLocks noGrp="1" noChangeAspect="1"/>
          </p:cNvPicPr>
          <p:nvPr>
            <p:ph type="pic" idx="1"/>
          </p:nvPr>
        </p:nvPicPr>
        <p:blipFill rotWithShape="1">
          <a:blip r:embed="rId2"/>
          <a:srcRect l="7177" r="7175" b="-2"/>
          <a:stretch/>
        </p:blipFill>
        <p:spPr>
          <a:xfrm rot="5400000">
            <a:off x="-426243" y="426244"/>
            <a:ext cx="6858000" cy="6005512"/>
          </a:xfrm>
          <a:prstGeom prst="rect">
            <a:avLst/>
          </a:prstGeom>
        </p:spPr>
      </p:pic>
    </p:spTree>
    <p:extLst>
      <p:ext uri="{BB962C8B-B14F-4D97-AF65-F5344CB8AC3E}">
        <p14:creationId xmlns:p14="http://schemas.microsoft.com/office/powerpoint/2010/main" val="2685682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DC99A4B-ABA5-1B41-9908-3FDAFB7E9E5E}"/>
              </a:ext>
            </a:extLst>
          </p:cNvPr>
          <p:cNvSpPr>
            <a:spLocks noGrp="1"/>
          </p:cNvSpPr>
          <p:nvPr>
            <p:ph type="title"/>
          </p:nvPr>
        </p:nvSpPr>
        <p:spPr>
          <a:xfrm>
            <a:off x="589560" y="856180"/>
            <a:ext cx="4560584" cy="1128068"/>
          </a:xfrm>
        </p:spPr>
        <p:txBody>
          <a:bodyPr anchor="ctr">
            <a:normAutofit/>
          </a:bodyPr>
          <a:lstStyle/>
          <a:p>
            <a:r>
              <a:rPr lang="en-US" sz="4000" dirty="0"/>
              <a:t>Part I: The Life</a:t>
            </a:r>
          </a:p>
        </p:txBody>
      </p:sp>
      <p:grpSp>
        <p:nvGrpSpPr>
          <p:cNvPr id="22"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349C0665-09E8-CD41-B287-87DE8CDE732D}"/>
              </a:ext>
            </a:extLst>
          </p:cNvPr>
          <p:cNvSpPr>
            <a:spLocks noGrp="1"/>
          </p:cNvSpPr>
          <p:nvPr>
            <p:ph idx="1"/>
          </p:nvPr>
        </p:nvSpPr>
        <p:spPr>
          <a:xfrm>
            <a:off x="590719" y="2330505"/>
            <a:ext cx="4559425" cy="3979585"/>
          </a:xfrm>
        </p:spPr>
        <p:txBody>
          <a:bodyPr anchor="ctr">
            <a:normAutofit/>
          </a:bodyPr>
          <a:lstStyle/>
          <a:p>
            <a:r>
              <a:rPr lang="en-US" sz="2000" dirty="0"/>
              <a:t>Joan the Maid is born 1412 in Lorraine, a region beset by the English, with the cooperation of neighboring Burgundians. Part of “100-Years War.”</a:t>
            </a:r>
          </a:p>
          <a:p>
            <a:endParaRPr lang="en-US" sz="2000" dirty="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7" descr="Map&#10;&#10;Description automatically generated">
            <a:extLst>
              <a:ext uri="{FF2B5EF4-FFF2-40B4-BE49-F238E27FC236}">
                <a16:creationId xmlns:a16="http://schemas.microsoft.com/office/drawing/2014/main" id="{14F139AF-CFCC-A445-A37A-A2A43E58430F}"/>
              </a:ext>
            </a:extLst>
          </p:cNvPr>
          <p:cNvPicPr>
            <a:picLocks noChangeAspect="1"/>
          </p:cNvPicPr>
          <p:nvPr/>
        </p:nvPicPr>
        <p:blipFill rotWithShape="1">
          <a:blip r:embed="rId2"/>
          <a:srcRect t="13125" r="1" b="21685"/>
          <a:stretch/>
        </p:blipFill>
        <p:spPr>
          <a:xfrm>
            <a:off x="5977788" y="799352"/>
            <a:ext cx="5425410" cy="5259296"/>
          </a:xfrm>
          <a:prstGeom prst="rect">
            <a:avLst/>
          </a:prstGeom>
        </p:spPr>
      </p:pic>
    </p:spTree>
    <p:extLst>
      <p:ext uri="{BB962C8B-B14F-4D97-AF65-F5344CB8AC3E}">
        <p14:creationId xmlns:p14="http://schemas.microsoft.com/office/powerpoint/2010/main" val="1615191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ACCA4C-6B10-4B4D-9EB5-C6FEE7C35ED6}"/>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After Rheims</a:t>
            </a:r>
          </a:p>
        </p:txBody>
      </p:sp>
      <p:sp>
        <p:nvSpPr>
          <p:cNvPr id="3" name="Content Placeholder 2">
            <a:extLst>
              <a:ext uri="{FF2B5EF4-FFF2-40B4-BE49-F238E27FC236}">
                <a16:creationId xmlns:a16="http://schemas.microsoft.com/office/drawing/2014/main" id="{90E2DC93-2288-B94E-97E1-7614FF1379AC}"/>
              </a:ext>
            </a:extLst>
          </p:cNvPr>
          <p:cNvSpPr>
            <a:spLocks noGrp="1"/>
          </p:cNvSpPr>
          <p:nvPr>
            <p:ph idx="1"/>
          </p:nvPr>
        </p:nvSpPr>
        <p:spPr>
          <a:xfrm>
            <a:off x="1367624" y="2490436"/>
            <a:ext cx="9708995" cy="3567173"/>
          </a:xfrm>
        </p:spPr>
        <p:txBody>
          <a:bodyPr anchor="ctr">
            <a:normAutofit/>
          </a:bodyPr>
          <a:lstStyle/>
          <a:p>
            <a:pPr marL="285750" indent="-285750"/>
            <a:r>
              <a:rPr lang="en-US" sz="2400" dirty="0"/>
              <a:t>Charles loses interest in defeating the English, preferring to make treaties. </a:t>
            </a:r>
          </a:p>
          <a:p>
            <a:pPr marL="285750" indent="-285750"/>
            <a:r>
              <a:rPr lang="en-US" sz="2400" dirty="0"/>
              <a:t>Joan carries on without his active support.</a:t>
            </a:r>
          </a:p>
          <a:p>
            <a:pPr marL="285750" indent="-285750"/>
            <a:r>
              <a:rPr lang="en-US" sz="2400" dirty="0"/>
              <a:t>May 23, 1430, Joan is captured at </a:t>
            </a:r>
            <a:r>
              <a:rPr lang="en-US" sz="2400" dirty="0" err="1"/>
              <a:t>Compeign</a:t>
            </a:r>
            <a:r>
              <a:rPr lang="en-US" sz="2400" dirty="0"/>
              <a:t>.</a:t>
            </a:r>
          </a:p>
          <a:p>
            <a:pPr marL="285750" indent="-285750"/>
            <a:r>
              <a:rPr lang="en-US" sz="2400" dirty="0"/>
              <a:t>She is held in prisons for six months then brought to Rouen to be tried.</a:t>
            </a:r>
          </a:p>
          <a:p>
            <a:endParaRPr lang="en-US" sz="2400" dirty="0"/>
          </a:p>
        </p:txBody>
      </p:sp>
    </p:spTree>
    <p:extLst>
      <p:ext uri="{BB962C8B-B14F-4D97-AF65-F5344CB8AC3E}">
        <p14:creationId xmlns:p14="http://schemas.microsoft.com/office/powerpoint/2010/main" val="1030664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5ABB19-0025-DA47-A7D8-207C71F7E944}"/>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sz="4400" dirty="0"/>
              <a:t>Joan brought to Tower at Rouen</a:t>
            </a:r>
          </a:p>
        </p:txBody>
      </p:sp>
      <p:pic>
        <p:nvPicPr>
          <p:cNvPr id="9" name="Picture Placeholder 8" descr="A picture containing text&#10;&#10;Description automatically generated">
            <a:extLst>
              <a:ext uri="{FF2B5EF4-FFF2-40B4-BE49-F238E27FC236}">
                <a16:creationId xmlns:a16="http://schemas.microsoft.com/office/drawing/2014/main" id="{02A54E4A-4783-734F-97E5-E9A3C3CB686D}"/>
              </a:ext>
            </a:extLst>
          </p:cNvPr>
          <p:cNvPicPr>
            <a:picLocks noGrp="1" noChangeAspect="1"/>
          </p:cNvPicPr>
          <p:nvPr>
            <p:ph type="pic" idx="1"/>
          </p:nvPr>
        </p:nvPicPr>
        <p:blipFill rotWithShape="1">
          <a:blip r:embed="rId2"/>
          <a:srcRect t="4897" b="4897"/>
          <a:stretch/>
        </p:blipFill>
        <p:spPr>
          <a:xfrm rot="5400000">
            <a:off x="-1109133" y="1109133"/>
            <a:ext cx="6858000" cy="4639733"/>
          </a:xfrm>
          <a:prstGeom prst="rect">
            <a:avLst/>
          </a:prstGeom>
        </p:spPr>
      </p:pic>
      <p:sp>
        <p:nvSpPr>
          <p:cNvPr id="7" name="Text Placeholder 6">
            <a:extLst>
              <a:ext uri="{FF2B5EF4-FFF2-40B4-BE49-F238E27FC236}">
                <a16:creationId xmlns:a16="http://schemas.microsoft.com/office/drawing/2014/main" id="{662D45FB-3324-294C-A874-3DB624C7528E}"/>
              </a:ext>
            </a:extLst>
          </p:cNvPr>
          <p:cNvSpPr>
            <a:spLocks noGrp="1"/>
          </p:cNvSpPr>
          <p:nvPr>
            <p:ph type="body" sz="half" idx="2"/>
          </p:nvPr>
        </p:nvSpPr>
        <p:spPr>
          <a:xfrm>
            <a:off x="5069940" y="2322576"/>
            <a:ext cx="6172200" cy="3858768"/>
          </a:xfrm>
        </p:spPr>
        <p:txBody>
          <a:bodyPr vert="horz" lIns="91440" tIns="45720" rIns="91440" bIns="45720" rtlCol="0">
            <a:normAutofit/>
          </a:bodyPr>
          <a:lstStyle/>
          <a:p>
            <a:pPr indent="-228600">
              <a:buFont typeface="Arial" panose="020B0604020202020204" pitchFamily="34" charset="0"/>
              <a:buChar char="•"/>
            </a:pPr>
            <a:r>
              <a:rPr lang="en-US" sz="2400" dirty="0"/>
              <a:t>Includes “keep” in which Joan was confined for five months, fettered in an unlit cell.</a:t>
            </a:r>
          </a:p>
          <a:p>
            <a:pPr indent="-228600">
              <a:buFont typeface="Arial" panose="020B0604020202020204" pitchFamily="34" charset="0"/>
              <a:buChar char="•"/>
            </a:pPr>
            <a:r>
              <a:rPr lang="en-US" sz="2400" dirty="0"/>
              <a:t>Restored in 19</a:t>
            </a:r>
            <a:r>
              <a:rPr lang="en-US" sz="2400" baseline="30000" dirty="0"/>
              <a:t>th</a:t>
            </a:r>
            <a:r>
              <a:rPr lang="en-US" sz="2400" dirty="0"/>
              <a:t> Century. </a:t>
            </a:r>
          </a:p>
          <a:p>
            <a:pPr indent="-228600">
              <a:buFont typeface="Arial" panose="020B0604020202020204" pitchFamily="34" charset="0"/>
              <a:buChar char="•"/>
            </a:pPr>
            <a:r>
              <a:rPr lang="en-US" sz="2400" dirty="0"/>
              <a:t>This image is recent.</a:t>
            </a:r>
          </a:p>
        </p:txBody>
      </p:sp>
    </p:spTree>
    <p:extLst>
      <p:ext uri="{BB962C8B-B14F-4D97-AF65-F5344CB8AC3E}">
        <p14:creationId xmlns:p14="http://schemas.microsoft.com/office/powerpoint/2010/main" val="387161744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6955AF8-3E32-7A47-B8F8-D44414ACCB2E}"/>
              </a:ext>
            </a:extLst>
          </p:cNvPr>
          <p:cNvSpPr>
            <a:spLocks noGrp="1"/>
          </p:cNvSpPr>
          <p:nvPr>
            <p:ph type="title"/>
          </p:nvPr>
        </p:nvSpPr>
        <p:spPr>
          <a:xfrm>
            <a:off x="1098468" y="885651"/>
            <a:ext cx="3229803" cy="4624603"/>
          </a:xfrm>
        </p:spPr>
        <p:txBody>
          <a:bodyPr>
            <a:normAutofit/>
          </a:bodyPr>
          <a:lstStyle/>
          <a:p>
            <a:r>
              <a:rPr lang="en-US" sz="3700" dirty="0">
                <a:solidFill>
                  <a:srgbClr val="FFFFFF"/>
                </a:solidFill>
              </a:rPr>
              <a:t>“Trial of Condemnation”</a:t>
            </a:r>
          </a:p>
        </p:txBody>
      </p:sp>
      <p:sp>
        <p:nvSpPr>
          <p:cNvPr id="3" name="Content Placeholder 2">
            <a:extLst>
              <a:ext uri="{FF2B5EF4-FFF2-40B4-BE49-F238E27FC236}">
                <a16:creationId xmlns:a16="http://schemas.microsoft.com/office/drawing/2014/main" id="{0D6DF87D-D45F-E54F-9666-6AE4B76398D3}"/>
              </a:ext>
            </a:extLst>
          </p:cNvPr>
          <p:cNvSpPr>
            <a:spLocks noGrp="1"/>
          </p:cNvSpPr>
          <p:nvPr>
            <p:ph idx="1"/>
          </p:nvPr>
        </p:nvSpPr>
        <p:spPr>
          <a:xfrm>
            <a:off x="4978708" y="885651"/>
            <a:ext cx="6525220" cy="4616849"/>
          </a:xfrm>
        </p:spPr>
        <p:txBody>
          <a:bodyPr anchor="ctr">
            <a:normAutofit lnSpcReduction="10000"/>
          </a:bodyPr>
          <a:lstStyle/>
          <a:p>
            <a:r>
              <a:rPr lang="en-US" sz="2200" dirty="0"/>
              <a:t>In January 1431, (8 months after capture) “Trial of Condemnation,” begins, with 77 Church Clergy as witnesses / advisors / judges: </a:t>
            </a:r>
          </a:p>
          <a:p>
            <a:pPr lvl="1"/>
            <a:r>
              <a:rPr lang="en-US" sz="2200" dirty="0">
                <a:highlight>
                  <a:srgbClr val="FFFF00"/>
                </a:highlight>
              </a:rPr>
              <a:t>Over the course of 5 months, hundreds of witnesses are called</a:t>
            </a:r>
            <a:r>
              <a:rPr lang="en-US" sz="2200" dirty="0"/>
              <a:t>—family, childhood friends, her priest, her fellow soldiers, the people at court, the people of towns she liberated, etc.</a:t>
            </a:r>
          </a:p>
          <a:p>
            <a:pPr lvl="1"/>
            <a:r>
              <a:rPr lang="en-US" sz="2200" dirty="0">
                <a:highlight>
                  <a:srgbClr val="FFFF00"/>
                </a:highlight>
              </a:rPr>
              <a:t>Each day, careful notes are taken, in French, by two monks, who translate them into Latin each night. </a:t>
            </a:r>
          </a:p>
          <a:p>
            <a:pPr lvl="1"/>
            <a:r>
              <a:rPr lang="en-US" sz="2200" dirty="0">
                <a:highlight>
                  <a:srgbClr val="FFFF00"/>
                </a:highlight>
              </a:rPr>
              <a:t>One monk (Guillaume </a:t>
            </a:r>
            <a:r>
              <a:rPr lang="en-US" sz="2200" dirty="0" err="1">
                <a:highlight>
                  <a:srgbClr val="FFFF00"/>
                </a:highlight>
              </a:rPr>
              <a:t>Marchon</a:t>
            </a:r>
            <a:r>
              <a:rPr lang="en-US" sz="2200" dirty="0">
                <a:highlight>
                  <a:srgbClr val="FFFF00"/>
                </a:highlight>
              </a:rPr>
              <a:t>) saves original version, called the “</a:t>
            </a:r>
            <a:r>
              <a:rPr lang="en-US" sz="2200" i="1" dirty="0">
                <a:highlight>
                  <a:srgbClr val="FFFF00"/>
                </a:highlight>
              </a:rPr>
              <a:t>French Minute,</a:t>
            </a:r>
            <a:r>
              <a:rPr lang="en-US" sz="2200" dirty="0">
                <a:highlight>
                  <a:srgbClr val="FFFF00"/>
                </a:highlight>
              </a:rPr>
              <a:t>” in which the precise words of witnesses, including Joan, are known). </a:t>
            </a:r>
          </a:p>
          <a:p>
            <a:pPr lvl="1"/>
            <a:r>
              <a:rPr lang="en-US" sz="2200" dirty="0">
                <a:highlight>
                  <a:srgbClr val="FFFF00"/>
                </a:highlight>
              </a:rPr>
              <a:t>Records are deposited in archives at Rouen.</a:t>
            </a:r>
          </a:p>
          <a:p>
            <a:pPr lvl="1"/>
            <a:endParaRPr lang="en-US" sz="2200" dirty="0">
              <a:highlight>
                <a:srgbClr val="FFFF00"/>
              </a:highlight>
            </a:endParaRPr>
          </a:p>
        </p:txBody>
      </p:sp>
    </p:spTree>
    <p:extLst>
      <p:ext uri="{BB962C8B-B14F-4D97-AF65-F5344CB8AC3E}">
        <p14:creationId xmlns:p14="http://schemas.microsoft.com/office/powerpoint/2010/main" val="174382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23" name="Group 22">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31" name="Freeform: Shape 30">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4" name="Group 23">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5" name="Group 24">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6" name="Group 25">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le 1">
            <a:extLst>
              <a:ext uri="{FF2B5EF4-FFF2-40B4-BE49-F238E27FC236}">
                <a16:creationId xmlns:a16="http://schemas.microsoft.com/office/drawing/2014/main" id="{45203383-DEC5-D048-892A-E124616E1025}"/>
              </a:ext>
            </a:extLst>
          </p:cNvPr>
          <p:cNvSpPr>
            <a:spLocks noGrp="1"/>
          </p:cNvSpPr>
          <p:nvPr>
            <p:ph type="title"/>
          </p:nvPr>
        </p:nvSpPr>
        <p:spPr>
          <a:xfrm>
            <a:off x="827088" y="1641752"/>
            <a:ext cx="2655887" cy="3213277"/>
          </a:xfrm>
        </p:spPr>
        <p:txBody>
          <a:bodyPr anchor="t">
            <a:normAutofit/>
          </a:bodyPr>
          <a:lstStyle/>
          <a:p>
            <a:r>
              <a:rPr lang="en-US" sz="4000">
                <a:solidFill>
                  <a:schemeClr val="bg1"/>
                </a:solidFill>
              </a:rPr>
              <a:t>Sentencing and Execution</a:t>
            </a:r>
            <a:br>
              <a:rPr lang="en-US" sz="4000">
                <a:solidFill>
                  <a:schemeClr val="bg1"/>
                </a:solidFill>
              </a:rPr>
            </a:br>
            <a:r>
              <a:rPr lang="en-US" sz="4000">
                <a:solidFill>
                  <a:schemeClr val="bg1"/>
                </a:solidFill>
              </a:rPr>
              <a:t>May 24-30, 1431</a:t>
            </a:r>
          </a:p>
        </p:txBody>
      </p:sp>
      <p:sp>
        <p:nvSpPr>
          <p:cNvPr id="5" name="Content Placeholder 4">
            <a:extLst>
              <a:ext uri="{FF2B5EF4-FFF2-40B4-BE49-F238E27FC236}">
                <a16:creationId xmlns:a16="http://schemas.microsoft.com/office/drawing/2014/main" id="{7EA0628D-1A73-C141-A3CF-71EC1FD7E03A}"/>
              </a:ext>
            </a:extLst>
          </p:cNvPr>
          <p:cNvSpPr>
            <a:spLocks noGrp="1"/>
          </p:cNvSpPr>
          <p:nvPr>
            <p:ph idx="1"/>
          </p:nvPr>
        </p:nvSpPr>
        <p:spPr>
          <a:xfrm>
            <a:off x="5232401" y="1721579"/>
            <a:ext cx="6140449" cy="3952648"/>
          </a:xfrm>
        </p:spPr>
        <p:txBody>
          <a:bodyPr>
            <a:normAutofit/>
          </a:bodyPr>
          <a:lstStyle/>
          <a:p>
            <a:r>
              <a:rPr lang="en-US" sz="1700" dirty="0">
                <a:solidFill>
                  <a:schemeClr val="bg1">
                    <a:alpha val="80000"/>
                  </a:schemeClr>
                </a:solidFill>
              </a:rPr>
              <a:t>May 24, the trial moves to Rouen Public Square, on platform on which pyre had been placed.</a:t>
            </a:r>
          </a:p>
          <a:p>
            <a:r>
              <a:rPr lang="en-US" sz="1700" dirty="0">
                <a:solidFill>
                  <a:schemeClr val="bg1">
                    <a:alpha val="80000"/>
                  </a:schemeClr>
                </a:solidFill>
              </a:rPr>
              <a:t>A sermon preached to her in front of large audience. </a:t>
            </a:r>
          </a:p>
          <a:p>
            <a:r>
              <a:rPr lang="en-US" sz="1700" dirty="0">
                <a:solidFill>
                  <a:schemeClr val="bg1">
                    <a:alpha val="80000"/>
                  </a:schemeClr>
                </a:solidFill>
              </a:rPr>
              <a:t>It is announced that she is guilty of two crimes:</a:t>
            </a:r>
          </a:p>
          <a:p>
            <a:pPr lvl="1"/>
            <a:r>
              <a:rPr lang="en-US" sz="1700" dirty="0">
                <a:solidFill>
                  <a:schemeClr val="bg1">
                    <a:alpha val="80000"/>
                  </a:schemeClr>
                </a:solidFill>
              </a:rPr>
              <a:t>Wearing men’s clothing</a:t>
            </a:r>
          </a:p>
          <a:p>
            <a:pPr lvl="1"/>
            <a:r>
              <a:rPr lang="en-US" sz="1700" dirty="0">
                <a:solidFill>
                  <a:schemeClr val="bg1">
                    <a:alpha val="80000"/>
                  </a:schemeClr>
                </a:solidFill>
              </a:rPr>
              <a:t>Refusing to accept decision of Church that her voices did not come from God. </a:t>
            </a:r>
          </a:p>
          <a:p>
            <a:r>
              <a:rPr lang="en-US" sz="1700" dirty="0">
                <a:solidFill>
                  <a:schemeClr val="bg1">
                    <a:alpha val="80000"/>
                  </a:schemeClr>
                </a:solidFill>
              </a:rPr>
              <a:t>Terrified, Joan signs abjuration, essentially conceding “guilt.”</a:t>
            </a:r>
          </a:p>
          <a:p>
            <a:r>
              <a:rPr lang="en-US" sz="1700" dirty="0">
                <a:solidFill>
                  <a:schemeClr val="bg1">
                    <a:alpha val="80000"/>
                  </a:schemeClr>
                </a:solidFill>
              </a:rPr>
              <a:t>May 29, Joan, retracts her abjuration.</a:t>
            </a:r>
          </a:p>
          <a:p>
            <a:r>
              <a:rPr lang="en-US" sz="1700" dirty="0">
                <a:solidFill>
                  <a:schemeClr val="bg1">
                    <a:alpha val="80000"/>
                  </a:schemeClr>
                </a:solidFill>
              </a:rPr>
              <a:t>May 30, Joan is executed before a large crowd of citizens. </a:t>
            </a:r>
          </a:p>
          <a:p>
            <a:r>
              <a:rPr lang="en-US" sz="1700" dirty="0">
                <a:solidFill>
                  <a:schemeClr val="bg1">
                    <a:alpha val="80000"/>
                  </a:schemeClr>
                </a:solidFill>
              </a:rPr>
              <a:t>No one objects. </a:t>
            </a:r>
          </a:p>
          <a:p>
            <a:r>
              <a:rPr lang="en-US" sz="1700" dirty="0">
                <a:solidFill>
                  <a:schemeClr val="bg1">
                    <a:alpha val="80000"/>
                  </a:schemeClr>
                </a:solidFill>
              </a:rPr>
              <a:t>CASE CLOSED (NOT)</a:t>
            </a:r>
          </a:p>
        </p:txBody>
      </p:sp>
    </p:spTree>
    <p:extLst>
      <p:ext uri="{BB962C8B-B14F-4D97-AF65-F5344CB8AC3E}">
        <p14:creationId xmlns:p14="http://schemas.microsoft.com/office/powerpoint/2010/main" val="85194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5963960-A104-D741-A0D3-140966E9E0C0}"/>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Twenty-five years pass. War Ends.</a:t>
            </a:r>
          </a:p>
        </p:txBody>
      </p:sp>
    </p:spTree>
    <p:extLst>
      <p:ext uri="{BB962C8B-B14F-4D97-AF65-F5344CB8AC3E}">
        <p14:creationId xmlns:p14="http://schemas.microsoft.com/office/powerpoint/2010/main" val="331103564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9">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31">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3"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ADDB7AA-E167-7E48-A014-B5B362D466D6}"/>
              </a:ext>
            </a:extLst>
          </p:cNvPr>
          <p:cNvSpPr>
            <a:spLocks noGrp="1"/>
          </p:cNvSpPr>
          <p:nvPr>
            <p:ph type="title"/>
          </p:nvPr>
        </p:nvSpPr>
        <p:spPr>
          <a:xfrm>
            <a:off x="1098468" y="885651"/>
            <a:ext cx="3229803" cy="4624603"/>
          </a:xfrm>
        </p:spPr>
        <p:txBody>
          <a:bodyPr>
            <a:normAutofit/>
          </a:bodyPr>
          <a:lstStyle/>
          <a:p>
            <a:r>
              <a:rPr lang="en-US" sz="3700">
                <a:solidFill>
                  <a:srgbClr val="FFFFFF"/>
                </a:solidFill>
              </a:rPr>
              <a:t>Part II: 1456 </a:t>
            </a:r>
            <a:br>
              <a:rPr lang="en-US" sz="3700">
                <a:solidFill>
                  <a:srgbClr val="FFFFFF"/>
                </a:solidFill>
              </a:rPr>
            </a:br>
            <a:r>
              <a:rPr lang="en-US" sz="3700">
                <a:solidFill>
                  <a:srgbClr val="FFFFFF"/>
                </a:solidFill>
              </a:rPr>
              <a:t>The Trial of “Rehabilitation”</a:t>
            </a:r>
          </a:p>
        </p:txBody>
      </p:sp>
      <p:sp>
        <p:nvSpPr>
          <p:cNvPr id="3" name="Content Placeholder 2">
            <a:extLst>
              <a:ext uri="{FF2B5EF4-FFF2-40B4-BE49-F238E27FC236}">
                <a16:creationId xmlns:a16="http://schemas.microsoft.com/office/drawing/2014/main" id="{10C14362-F53E-994B-ACA5-9C79D2DE5AE6}"/>
              </a:ext>
            </a:extLst>
          </p:cNvPr>
          <p:cNvSpPr>
            <a:spLocks noGrp="1"/>
          </p:cNvSpPr>
          <p:nvPr>
            <p:ph idx="1"/>
          </p:nvPr>
        </p:nvSpPr>
        <p:spPr>
          <a:xfrm>
            <a:off x="4978708" y="885651"/>
            <a:ext cx="6525220" cy="4616849"/>
          </a:xfrm>
        </p:spPr>
        <p:txBody>
          <a:bodyPr anchor="ctr">
            <a:normAutofit/>
          </a:bodyPr>
          <a:lstStyle/>
          <a:p>
            <a:r>
              <a:rPr lang="en-US" sz="2400" dirty="0"/>
              <a:t>Charles VII initiates an investigation into the Trial of Condemnation (Feb 15, 1450).</a:t>
            </a:r>
          </a:p>
          <a:p>
            <a:r>
              <a:rPr lang="en-US" sz="2400" dirty="0"/>
              <a:t>January 28, 1456, an inquest for “Trial of Rehabilitation” begins in </a:t>
            </a:r>
            <a:r>
              <a:rPr lang="en-US" sz="2400" dirty="0" err="1"/>
              <a:t>Domremy</a:t>
            </a:r>
            <a:r>
              <a:rPr lang="en-US" sz="2400" dirty="0"/>
              <a:t>. </a:t>
            </a:r>
          </a:p>
          <a:p>
            <a:r>
              <a:rPr lang="en-US" sz="2400" dirty="0"/>
              <a:t>February 12-March 16, 1456, inquest continues at Orleans. </a:t>
            </a:r>
          </a:p>
          <a:p>
            <a:r>
              <a:rPr lang="en-US" sz="2400" dirty="0">
                <a:highlight>
                  <a:srgbClr val="FFFF00"/>
                </a:highlight>
              </a:rPr>
              <a:t>As before, monks take careful notes of testimony.</a:t>
            </a:r>
          </a:p>
          <a:p>
            <a:endParaRPr lang="en-US" sz="2400" dirty="0">
              <a:highlight>
                <a:srgbClr val="FFFF00"/>
              </a:highlight>
            </a:endParaRPr>
          </a:p>
        </p:txBody>
      </p:sp>
    </p:spTree>
    <p:extLst>
      <p:ext uri="{BB962C8B-B14F-4D97-AF65-F5344CB8AC3E}">
        <p14:creationId xmlns:p14="http://schemas.microsoft.com/office/powerpoint/2010/main" val="1576562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c 42">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5262" y="859948"/>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34ABB8-AB54-064F-BB8E-A9CD5D71AD51}"/>
              </a:ext>
            </a:extLst>
          </p:cNvPr>
          <p:cNvSpPr>
            <a:spLocks noGrp="1"/>
          </p:cNvSpPr>
          <p:nvPr>
            <p:ph type="title"/>
          </p:nvPr>
        </p:nvSpPr>
        <p:spPr>
          <a:xfrm>
            <a:off x="838200" y="643467"/>
            <a:ext cx="2951205" cy="5571066"/>
          </a:xfrm>
        </p:spPr>
        <p:txBody>
          <a:bodyPr>
            <a:normAutofit/>
          </a:bodyPr>
          <a:lstStyle/>
          <a:p>
            <a:r>
              <a:rPr lang="en-US">
                <a:solidFill>
                  <a:srgbClr val="FFFFFF"/>
                </a:solidFill>
              </a:rPr>
              <a:t>Sentence Nullified</a:t>
            </a:r>
          </a:p>
        </p:txBody>
      </p:sp>
      <p:sp>
        <p:nvSpPr>
          <p:cNvPr id="45" name="Rectangle: Rounded Corners 44">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5452" y="434266"/>
            <a:ext cx="7217701" cy="5922084"/>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B1C0012-19F3-4491-B183-E7652A49CA6A}"/>
              </a:ext>
            </a:extLst>
          </p:cNvPr>
          <p:cNvGraphicFramePr>
            <a:graphicFrameLocks noGrp="1"/>
          </p:cNvGraphicFramePr>
          <p:nvPr>
            <p:ph idx="1"/>
            <p:extLst>
              <p:ext uri="{D42A27DB-BD31-4B8C-83A1-F6EECF244321}">
                <p14:modId xmlns:p14="http://schemas.microsoft.com/office/powerpoint/2010/main" val="837872298"/>
              </p:ext>
            </p:extLst>
          </p:nvPr>
        </p:nvGraphicFramePr>
        <p:xfrm>
          <a:off x="4763911" y="609600"/>
          <a:ext cx="6735443" cy="5564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8572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1881DEF3-B057-FD46-8225-7E489A8258B7}"/>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INTERMISSION</a:t>
            </a:r>
          </a:p>
        </p:txBody>
      </p:sp>
      <p:sp>
        <p:nvSpPr>
          <p:cNvPr id="23" name="Arc 2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Oval 2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0180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2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53FFDD8-224A-9748-9ABB-7EE9AE1DA00F}"/>
              </a:ext>
            </a:extLst>
          </p:cNvPr>
          <p:cNvSpPr>
            <a:spLocks noGrp="1"/>
          </p:cNvSpPr>
          <p:nvPr>
            <p:ph type="title"/>
          </p:nvPr>
        </p:nvSpPr>
        <p:spPr>
          <a:xfrm>
            <a:off x="1098468" y="885651"/>
            <a:ext cx="3229803" cy="4624603"/>
          </a:xfrm>
        </p:spPr>
        <p:txBody>
          <a:bodyPr>
            <a:normAutofit/>
          </a:bodyPr>
          <a:lstStyle/>
          <a:p>
            <a:r>
              <a:rPr lang="en-US">
                <a:solidFill>
                  <a:srgbClr val="FFFFFF"/>
                </a:solidFill>
              </a:rPr>
              <a:t>Part III: 1841</a:t>
            </a:r>
            <a:br>
              <a:rPr lang="en-US">
                <a:solidFill>
                  <a:srgbClr val="FFFFFF"/>
                </a:solidFill>
              </a:rPr>
            </a:br>
            <a:r>
              <a:rPr lang="en-US">
                <a:solidFill>
                  <a:srgbClr val="FFFFFF"/>
                </a:solidFill>
              </a:rPr>
              <a:t>Historians discover Joan</a:t>
            </a:r>
          </a:p>
        </p:txBody>
      </p:sp>
      <p:sp>
        <p:nvSpPr>
          <p:cNvPr id="3" name="Content Placeholder 2">
            <a:extLst>
              <a:ext uri="{FF2B5EF4-FFF2-40B4-BE49-F238E27FC236}">
                <a16:creationId xmlns:a16="http://schemas.microsoft.com/office/drawing/2014/main" id="{2F37A59E-721F-0F47-98F0-FC8CFFBBC929}"/>
              </a:ext>
            </a:extLst>
          </p:cNvPr>
          <p:cNvSpPr>
            <a:spLocks noGrp="1"/>
          </p:cNvSpPr>
          <p:nvPr>
            <p:ph idx="1"/>
          </p:nvPr>
        </p:nvSpPr>
        <p:spPr>
          <a:xfrm>
            <a:off x="4978708" y="885651"/>
            <a:ext cx="6525220" cy="4616849"/>
          </a:xfrm>
        </p:spPr>
        <p:txBody>
          <a:bodyPr anchor="ctr">
            <a:normAutofit/>
          </a:bodyPr>
          <a:lstStyle/>
          <a:p>
            <a:r>
              <a:rPr lang="en-US" sz="2400" dirty="0"/>
              <a:t>1841-9, French historian, Jules </a:t>
            </a:r>
            <a:r>
              <a:rPr lang="en-US" sz="2400" dirty="0" err="1"/>
              <a:t>Quicherat</a:t>
            </a:r>
            <a:r>
              <a:rPr lang="en-US" sz="2400" dirty="0"/>
              <a:t>, “discovers” trial </a:t>
            </a:r>
            <a:r>
              <a:rPr lang="en-US" sz="2400" dirty="0">
                <a:highlight>
                  <a:srgbClr val="FFFF00"/>
                </a:highlight>
              </a:rPr>
              <a:t>records of both trials. </a:t>
            </a:r>
            <a:r>
              <a:rPr lang="en-US" sz="2400" dirty="0"/>
              <a:t>He edits and publishes.  </a:t>
            </a:r>
          </a:p>
          <a:p>
            <a:r>
              <a:rPr lang="en-US" sz="2400" dirty="0"/>
              <a:t>1844. French historian, Jules Michelet, includes Joan in his History of France.</a:t>
            </a:r>
          </a:p>
          <a:p>
            <a:r>
              <a:rPr lang="en-US" sz="2400" dirty="0"/>
              <a:t>1950, Regine </a:t>
            </a:r>
            <a:r>
              <a:rPr lang="en-US" sz="2400" dirty="0" err="1"/>
              <a:t>Pernoud</a:t>
            </a:r>
            <a:r>
              <a:rPr lang="en-US" sz="2400" dirty="0"/>
              <a:t> turns attention to Joan of Arc, establishes Centre in Orleans, coordinates, and has materials translated into English.</a:t>
            </a:r>
          </a:p>
        </p:txBody>
      </p:sp>
    </p:spTree>
    <p:extLst>
      <p:ext uri="{BB962C8B-B14F-4D97-AF65-F5344CB8AC3E}">
        <p14:creationId xmlns:p14="http://schemas.microsoft.com/office/powerpoint/2010/main" val="177952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6C83FE-AB2A-664C-BFF6-FC0BFB779998}"/>
              </a:ext>
            </a:extLst>
          </p:cNvPr>
          <p:cNvSpPr>
            <a:spLocks noGrp="1"/>
          </p:cNvSpPr>
          <p:nvPr>
            <p:ph type="title"/>
          </p:nvPr>
        </p:nvSpPr>
        <p:spPr>
          <a:xfrm>
            <a:off x="943277" y="712269"/>
            <a:ext cx="3370998" cy="5502264"/>
          </a:xfrm>
        </p:spPr>
        <p:txBody>
          <a:bodyPr>
            <a:normAutofit/>
          </a:bodyPr>
          <a:lstStyle/>
          <a:p>
            <a:r>
              <a:rPr lang="en-US">
                <a:solidFill>
                  <a:srgbClr val="FFFFFF"/>
                </a:solidFill>
              </a:rPr>
              <a:t>Part IV: 1869</a:t>
            </a:r>
            <a:br>
              <a:rPr lang="en-US">
                <a:solidFill>
                  <a:srgbClr val="FFFFFF"/>
                </a:solidFill>
              </a:rPr>
            </a:br>
            <a:r>
              <a:rPr lang="en-US">
                <a:solidFill>
                  <a:srgbClr val="FFFFFF"/>
                </a:solidFill>
              </a:rPr>
              <a:t>The Church Reconsiders</a:t>
            </a:r>
          </a:p>
        </p:txBody>
      </p:sp>
      <p:cxnSp>
        <p:nvCxnSpPr>
          <p:cNvPr id="30" name="Straight Connector 29">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2">
            <a:extLst>
              <a:ext uri="{FF2B5EF4-FFF2-40B4-BE49-F238E27FC236}">
                <a16:creationId xmlns:a16="http://schemas.microsoft.com/office/drawing/2014/main" id="{7EE6190A-05C9-41C0-931F-FFE8363FB2BF}"/>
              </a:ext>
            </a:extLst>
          </p:cNvPr>
          <p:cNvGraphicFramePr/>
          <p:nvPr>
            <p:extLst>
              <p:ext uri="{D42A27DB-BD31-4B8C-83A1-F6EECF244321}">
                <p14:modId xmlns:p14="http://schemas.microsoft.com/office/powerpoint/2010/main" val="411601242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7079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building, house, stone&#10;&#10;Description automatically generated">
            <a:extLst>
              <a:ext uri="{FF2B5EF4-FFF2-40B4-BE49-F238E27FC236}">
                <a16:creationId xmlns:a16="http://schemas.microsoft.com/office/drawing/2014/main" id="{96AF4821-B885-AB49-A974-6FF00477E555}"/>
              </a:ext>
            </a:extLst>
          </p:cNvPr>
          <p:cNvPicPr>
            <a:picLocks noGrp="1" noChangeAspect="1"/>
          </p:cNvPicPr>
          <p:nvPr>
            <p:ph type="pic" idx="1"/>
          </p:nvPr>
        </p:nvPicPr>
        <p:blipFill rotWithShape="1">
          <a:blip r:embed="rId2"/>
          <a:srcRect t="12500" b="12500"/>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3A354-C7A1-5146-B926-6CD29B2DEE6D}"/>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Home in Domremy</a:t>
            </a:r>
            <a:br>
              <a:rPr lang="en-US" sz="5200">
                <a:solidFill>
                  <a:srgbClr val="FFFFFF"/>
                </a:solidFill>
              </a:rPr>
            </a:br>
            <a:endParaRPr lang="en-US" sz="5200">
              <a:solidFill>
                <a:srgbClr val="FFFFFF"/>
              </a:solidFill>
            </a:endParaRPr>
          </a:p>
        </p:txBody>
      </p:sp>
    </p:spTree>
    <p:extLst>
      <p:ext uri="{BB962C8B-B14F-4D97-AF65-F5344CB8AC3E}">
        <p14:creationId xmlns:p14="http://schemas.microsoft.com/office/powerpoint/2010/main" val="1351742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3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3DD0823-6909-6248-B770-BD470F594C38}"/>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Part V: Artists discover Joan</a:t>
            </a:r>
          </a:p>
        </p:txBody>
      </p:sp>
      <p:sp>
        <p:nvSpPr>
          <p:cNvPr id="3" name="Content Placeholder 2">
            <a:extLst>
              <a:ext uri="{FF2B5EF4-FFF2-40B4-BE49-F238E27FC236}">
                <a16:creationId xmlns:a16="http://schemas.microsoft.com/office/drawing/2014/main" id="{5E97D6C1-8EE7-E74E-8F9E-C256D570356D}"/>
              </a:ext>
            </a:extLst>
          </p:cNvPr>
          <p:cNvSpPr>
            <a:spLocks noGrp="1"/>
          </p:cNvSpPr>
          <p:nvPr>
            <p:ph idx="1"/>
          </p:nvPr>
        </p:nvSpPr>
        <p:spPr>
          <a:xfrm>
            <a:off x="4978708" y="885651"/>
            <a:ext cx="6525220" cy="4616849"/>
          </a:xfrm>
        </p:spPr>
        <p:txBody>
          <a:bodyPr anchor="ctr">
            <a:normAutofit/>
          </a:bodyPr>
          <a:lstStyle/>
          <a:p>
            <a:r>
              <a:rPr lang="en-US" sz="2400"/>
              <a:t>1924, Shaw writes </a:t>
            </a:r>
            <a:r>
              <a:rPr lang="en-US" sz="2400" i="1"/>
              <a:t>Saint Joan</a:t>
            </a:r>
            <a:r>
              <a:rPr lang="en-US" sz="2400"/>
              <a:t>.</a:t>
            </a:r>
          </a:p>
          <a:p>
            <a:r>
              <a:rPr lang="en-US" sz="2400"/>
              <a:t>1928, Dryer films </a:t>
            </a:r>
            <a:r>
              <a:rPr lang="en-US" sz="2400" i="1"/>
              <a:t>The Passion of Joan of Arc</a:t>
            </a:r>
            <a:endParaRPr lang="en-US" sz="2400"/>
          </a:p>
          <a:p>
            <a:r>
              <a:rPr lang="en-US" sz="2400"/>
              <a:t>1946, Anderson writes </a:t>
            </a:r>
            <a:r>
              <a:rPr lang="en-US" sz="2400" i="1"/>
              <a:t>Joan of Lorraine.</a:t>
            </a:r>
          </a:p>
          <a:p>
            <a:r>
              <a:rPr lang="en-US" sz="2400"/>
              <a:t>1952-4, Two French scholars (Doncouer and Lanhers) edit and publish “La Minute Francaise,” bringing public attention to what was otherwise mostly of interest to scholars.</a:t>
            </a:r>
          </a:p>
          <a:p>
            <a:r>
              <a:rPr lang="en-US" sz="2400"/>
              <a:t>1955, Anouilh writes </a:t>
            </a:r>
            <a:r>
              <a:rPr lang="en-US" sz="2400" i="1"/>
              <a:t>The Lark.</a:t>
            </a:r>
            <a:endParaRPr lang="en-US" sz="2400"/>
          </a:p>
          <a:p>
            <a:r>
              <a:rPr lang="en-US" sz="2400"/>
              <a:t>1950 Regine Pernoud takes on interpreting work and seeing it translated for general use.</a:t>
            </a:r>
          </a:p>
          <a:p>
            <a:endParaRPr lang="en-US" sz="2400"/>
          </a:p>
          <a:p>
            <a:endParaRPr lang="en-US" sz="2400"/>
          </a:p>
        </p:txBody>
      </p:sp>
    </p:spTree>
    <p:extLst>
      <p:ext uri="{BB962C8B-B14F-4D97-AF65-F5344CB8AC3E}">
        <p14:creationId xmlns:p14="http://schemas.microsoft.com/office/powerpoint/2010/main" val="408604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0CD228BC-01D8-6042-AEC1-463E16551BF3}"/>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INTERMISSION</a:t>
            </a:r>
          </a:p>
        </p:txBody>
      </p:sp>
    </p:spTree>
    <p:extLst>
      <p:ext uri="{BB962C8B-B14F-4D97-AF65-F5344CB8AC3E}">
        <p14:creationId xmlns:p14="http://schemas.microsoft.com/office/powerpoint/2010/main" val="201388770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Freeform: Shape 29">
            <a:extLst>
              <a:ext uri="{FF2B5EF4-FFF2-40B4-BE49-F238E27FC236}">
                <a16:creationId xmlns:a16="http://schemas.microsoft.com/office/drawing/2014/main" id="{CBCB02B1-1B82-403C-B7D2-E2CED1882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CCDE13A7-6382-4A67-BEBE-4FF1F37C7F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3" name="Freeform: Shape 32">
              <a:extLst>
                <a:ext uri="{FF2B5EF4-FFF2-40B4-BE49-F238E27FC236}">
                  <a16:creationId xmlns:a16="http://schemas.microsoft.com/office/drawing/2014/main" id="{E9978FC9-2E40-4257-8D97-FAB20CA4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740ABB98-77BA-4C40-8121-34D196E58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Freeform: Shape 34">
              <a:extLst>
                <a:ext uri="{FF2B5EF4-FFF2-40B4-BE49-F238E27FC236}">
                  <a16:creationId xmlns:a16="http://schemas.microsoft.com/office/drawing/2014/main" id="{41AA752E-66C1-4835-8A3C-556475159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EE9555AB-2295-4939-AEC9-B2CBFCB4C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97499201-5A2C-48B3-9B02-5519B8829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Shape 37">
              <a:extLst>
                <a:ext uri="{FF2B5EF4-FFF2-40B4-BE49-F238E27FC236}">
                  <a16:creationId xmlns:a16="http://schemas.microsoft.com/office/drawing/2014/main" id="{D3FC2AE7-C60C-4C48-BCAE-410BB6C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Freeform: Shape 38">
              <a:extLst>
                <a:ext uri="{FF2B5EF4-FFF2-40B4-BE49-F238E27FC236}">
                  <a16:creationId xmlns:a16="http://schemas.microsoft.com/office/drawing/2014/main" id="{40EA1593-6BC9-441E-8F3C-46DD50F81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5" name="Title 4">
            <a:extLst>
              <a:ext uri="{FF2B5EF4-FFF2-40B4-BE49-F238E27FC236}">
                <a16:creationId xmlns:a16="http://schemas.microsoft.com/office/drawing/2014/main" id="{3FE6FEE5-5E70-5747-8916-4919034625C2}"/>
              </a:ext>
            </a:extLst>
          </p:cNvPr>
          <p:cNvSpPr>
            <a:spLocks noGrp="1"/>
          </p:cNvSpPr>
          <p:nvPr>
            <p:ph type="title"/>
          </p:nvPr>
        </p:nvSpPr>
        <p:spPr>
          <a:xfrm>
            <a:off x="3371787" y="1741337"/>
            <a:ext cx="5448730" cy="2387918"/>
          </a:xfrm>
        </p:spPr>
        <p:txBody>
          <a:bodyPr vert="horz" lIns="91440" tIns="45720" rIns="91440" bIns="45720" rtlCol="0" anchor="b">
            <a:normAutofit/>
          </a:bodyPr>
          <a:lstStyle/>
          <a:p>
            <a:pPr algn="ctr"/>
            <a:r>
              <a:rPr lang="en-US" sz="5200" kern="1200" dirty="0">
                <a:solidFill>
                  <a:schemeClr val="tx2"/>
                </a:solidFill>
                <a:latin typeface="+mj-lt"/>
                <a:ea typeface="+mj-ea"/>
                <a:cs typeface="+mj-cs"/>
              </a:rPr>
              <a:t>“Unpacking” Regine </a:t>
            </a:r>
            <a:r>
              <a:rPr lang="en-US" sz="5200" kern="1200" dirty="0" err="1">
                <a:solidFill>
                  <a:schemeClr val="tx2"/>
                </a:solidFill>
                <a:latin typeface="+mj-lt"/>
                <a:ea typeface="+mj-ea"/>
                <a:cs typeface="+mj-cs"/>
              </a:rPr>
              <a:t>Pernoud</a:t>
            </a:r>
            <a:endParaRPr lang="en-US" sz="5200" kern="1200" dirty="0">
              <a:solidFill>
                <a:schemeClr val="tx2"/>
              </a:solidFill>
              <a:latin typeface="+mj-lt"/>
              <a:ea typeface="+mj-ea"/>
              <a:cs typeface="+mj-cs"/>
            </a:endParaRPr>
          </a:p>
        </p:txBody>
      </p:sp>
      <p:grpSp>
        <p:nvGrpSpPr>
          <p:cNvPr id="41" name="Group 40">
            <a:extLst>
              <a:ext uri="{FF2B5EF4-FFF2-40B4-BE49-F238E27FC236}">
                <a16:creationId xmlns:a16="http://schemas.microsoft.com/office/drawing/2014/main" id="{17147D5D-F01F-4164-BD81-D10DC6F23E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42" y="2854"/>
            <a:ext cx="2783421" cy="2406445"/>
            <a:chOff x="-305" y="-4155"/>
            <a:chExt cx="2514948" cy="2174333"/>
          </a:xfrm>
        </p:grpSpPr>
        <p:sp>
          <p:nvSpPr>
            <p:cNvPr id="42" name="Freeform: Shape 41">
              <a:extLst>
                <a:ext uri="{FF2B5EF4-FFF2-40B4-BE49-F238E27FC236}">
                  <a16:creationId xmlns:a16="http://schemas.microsoft.com/office/drawing/2014/main" id="{F24C7412-3E2D-4708-8DC3-425A457A1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1483A6A-CB0B-4469-B09D-C9451F9B0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9A935E9D-EB55-46F3-BCCB-9CB918E87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5" name="Freeform: Shape 44">
              <a:extLst>
                <a:ext uri="{FF2B5EF4-FFF2-40B4-BE49-F238E27FC236}">
                  <a16:creationId xmlns:a16="http://schemas.microsoft.com/office/drawing/2014/main" id="{8EDC5655-C7D7-4936-91EA-E188A96DC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a:extLst>
              <a:ext uri="{FF2B5EF4-FFF2-40B4-BE49-F238E27FC236}">
                <a16:creationId xmlns:a16="http://schemas.microsoft.com/office/drawing/2014/main" id="{6D0E248E-80AB-4B35-BA8D-F940FCB443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17253" y="4456669"/>
            <a:ext cx="2783421" cy="2406445"/>
            <a:chOff x="-305" y="-4155"/>
            <a:chExt cx="2514948" cy="2174333"/>
          </a:xfrm>
        </p:grpSpPr>
        <p:sp>
          <p:nvSpPr>
            <p:cNvPr id="48" name="Freeform: Shape 47">
              <a:extLst>
                <a:ext uri="{FF2B5EF4-FFF2-40B4-BE49-F238E27FC236}">
                  <a16:creationId xmlns:a16="http://schemas.microsoft.com/office/drawing/2014/main" id="{F9E91B0A-66E8-4298-BAC6-004DBE491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0A629C66-36BD-487E-B1CD-ED026D7789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A6BC2D2C-3D7D-4224-81BC-22C094C9FB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1" name="Freeform: Shape 50">
              <a:extLst>
                <a:ext uri="{FF2B5EF4-FFF2-40B4-BE49-F238E27FC236}">
                  <a16:creationId xmlns:a16="http://schemas.microsoft.com/office/drawing/2014/main" id="{53BDF903-22C5-4312-8776-C2ABC3EDC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66942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347CB3-252E-BA4C-A2A6-ABC19A6D654F}"/>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400" dirty="0" err="1"/>
              <a:t>Pernoud</a:t>
            </a:r>
            <a:r>
              <a:rPr lang="en-US" sz="4400" dirty="0"/>
              <a:t>—”Acts and Scenes”</a:t>
            </a:r>
          </a:p>
        </p:txBody>
      </p:sp>
      <p:sp>
        <p:nvSpPr>
          <p:cNvPr id="6" name="Text Placeholder 5">
            <a:extLst>
              <a:ext uri="{FF2B5EF4-FFF2-40B4-BE49-F238E27FC236}">
                <a16:creationId xmlns:a16="http://schemas.microsoft.com/office/drawing/2014/main" id="{8671737F-980B-4D48-A1E5-536C0B115329}"/>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endParaRPr lang="en-US" sz="2000"/>
          </a:p>
        </p:txBody>
      </p:sp>
      <p:pic>
        <p:nvPicPr>
          <p:cNvPr id="8" name="Picture Placeholder 7" descr="A picture containing text&#10;&#10;Description automatically generated">
            <a:extLst>
              <a:ext uri="{FF2B5EF4-FFF2-40B4-BE49-F238E27FC236}">
                <a16:creationId xmlns:a16="http://schemas.microsoft.com/office/drawing/2014/main" id="{92125302-1BA2-4749-B664-D1DA79863737}"/>
              </a:ext>
            </a:extLst>
          </p:cNvPr>
          <p:cNvPicPr>
            <a:picLocks noGrp="1" noChangeAspect="1"/>
          </p:cNvPicPr>
          <p:nvPr>
            <p:ph type="pic" idx="1"/>
          </p:nvPr>
        </p:nvPicPr>
        <p:blipFill rotWithShape="1">
          <a:blip r:embed="rId2"/>
          <a:srcRect t="9875"/>
          <a:stretch/>
        </p:blipFill>
        <p:spPr>
          <a:xfrm rot="5400000">
            <a:off x="-1111204" y="1111204"/>
            <a:ext cx="6858000" cy="4635591"/>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421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D2D1-44F8-8645-A990-4A348A8070FF}"/>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sz="4400"/>
              <a:t>Pernoud</a:t>
            </a:r>
            <a:r>
              <a:rPr lang="en-US" sz="4400" dirty="0"/>
              <a:t>, p15</a:t>
            </a:r>
          </a:p>
        </p:txBody>
      </p:sp>
      <p:pic>
        <p:nvPicPr>
          <p:cNvPr id="6" name="Picture Placeholder 5" descr="Text&#10;&#10;Description automatically generated">
            <a:extLst>
              <a:ext uri="{FF2B5EF4-FFF2-40B4-BE49-F238E27FC236}">
                <a16:creationId xmlns:a16="http://schemas.microsoft.com/office/drawing/2014/main" id="{2D0C18C9-1659-E345-9747-18FB62F5AE40}"/>
              </a:ext>
            </a:extLst>
          </p:cNvPr>
          <p:cNvPicPr>
            <a:picLocks noGrp="1" noChangeAspect="1"/>
          </p:cNvPicPr>
          <p:nvPr>
            <p:ph type="pic" idx="1"/>
          </p:nvPr>
        </p:nvPicPr>
        <p:blipFill rotWithShape="1">
          <a:blip r:embed="rId2"/>
          <a:srcRect t="4897" b="4897"/>
          <a:stretch/>
        </p:blipFill>
        <p:spPr>
          <a:xfrm rot="5400000">
            <a:off x="-1109133" y="1109133"/>
            <a:ext cx="6858000" cy="4639733"/>
          </a:xfrm>
          <a:prstGeom prst="rect">
            <a:avLst/>
          </a:prstGeom>
        </p:spPr>
      </p:pic>
      <p:sp>
        <p:nvSpPr>
          <p:cNvPr id="4" name="Text Placeholder 3">
            <a:extLst>
              <a:ext uri="{FF2B5EF4-FFF2-40B4-BE49-F238E27FC236}">
                <a16:creationId xmlns:a16="http://schemas.microsoft.com/office/drawing/2014/main" id="{9ED22303-E9CE-8C4D-B423-AA5C32E439B0}"/>
              </a:ext>
            </a:extLst>
          </p:cNvPr>
          <p:cNvSpPr>
            <a:spLocks noGrp="1"/>
          </p:cNvSpPr>
          <p:nvPr>
            <p:ph type="body" sz="half" idx="2"/>
          </p:nvPr>
        </p:nvSpPr>
        <p:spPr>
          <a:xfrm>
            <a:off x="5069940" y="2322576"/>
            <a:ext cx="6172200" cy="3858768"/>
          </a:xfrm>
        </p:spPr>
        <p:txBody>
          <a:bodyPr vert="horz" lIns="91440" tIns="45720" rIns="91440" bIns="45720" rtlCol="0">
            <a:normAutofit/>
          </a:bodyPr>
          <a:lstStyle/>
          <a:p>
            <a:pPr indent="-228600">
              <a:buFont typeface="Arial" panose="020B0604020202020204" pitchFamily="34" charset="0"/>
              <a:buChar char="•"/>
            </a:pPr>
            <a:r>
              <a:rPr lang="en-US" sz="2400"/>
              <a:t>Direct Testimony from 1431 Trial of Condemnation: Interaction between Joan and Interrogators</a:t>
            </a:r>
          </a:p>
          <a:p>
            <a:pPr indent="-228600">
              <a:buFont typeface="Arial" panose="020B0604020202020204" pitchFamily="34" charset="0"/>
              <a:buChar char="•"/>
            </a:pPr>
            <a:endParaRPr lang="en-US" sz="2400"/>
          </a:p>
          <a:p>
            <a:pPr indent="-228600">
              <a:buFont typeface="Arial" panose="020B0604020202020204" pitchFamily="34" charset="0"/>
              <a:buChar char="•"/>
            </a:pPr>
            <a:r>
              <a:rPr lang="en-US" sz="2400"/>
              <a:t>Slight “scene directions” from Pernoud</a:t>
            </a:r>
          </a:p>
        </p:txBody>
      </p:sp>
    </p:spTree>
    <p:extLst>
      <p:ext uri="{BB962C8B-B14F-4D97-AF65-F5344CB8AC3E}">
        <p14:creationId xmlns:p14="http://schemas.microsoft.com/office/powerpoint/2010/main" val="261605902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E882-61BC-FA44-A5A5-C3FFC9C7EE36}"/>
              </a:ext>
            </a:extLst>
          </p:cNvPr>
          <p:cNvSpPr>
            <a:spLocks noGrp="1"/>
          </p:cNvSpPr>
          <p:nvPr>
            <p:ph type="title"/>
          </p:nvPr>
        </p:nvSpPr>
        <p:spPr>
          <a:xfrm>
            <a:off x="5069940" y="365124"/>
            <a:ext cx="6172200" cy="1828800"/>
          </a:xfrm>
        </p:spPr>
        <p:txBody>
          <a:bodyPr vert="horz" lIns="91440" tIns="45720" rIns="91440" bIns="45720" rtlCol="0" anchor="ctr">
            <a:normAutofit/>
          </a:bodyPr>
          <a:lstStyle/>
          <a:p>
            <a:r>
              <a:rPr lang="en-US" sz="4400" dirty="0" err="1"/>
              <a:t>Pernoud</a:t>
            </a:r>
            <a:r>
              <a:rPr lang="en-US" sz="4400" dirty="0"/>
              <a:t>, p. 16 Citations</a:t>
            </a:r>
          </a:p>
        </p:txBody>
      </p:sp>
      <p:pic>
        <p:nvPicPr>
          <p:cNvPr id="10" name="Picture Placeholder 9" descr="Text&#10;&#10;Description automatically generated">
            <a:extLst>
              <a:ext uri="{FF2B5EF4-FFF2-40B4-BE49-F238E27FC236}">
                <a16:creationId xmlns:a16="http://schemas.microsoft.com/office/drawing/2014/main" id="{95C4229E-33D9-6149-8CF8-14E234EDADA1}"/>
              </a:ext>
            </a:extLst>
          </p:cNvPr>
          <p:cNvPicPr>
            <a:picLocks noGrp="1" noChangeAspect="1"/>
          </p:cNvPicPr>
          <p:nvPr>
            <p:ph type="pic" idx="1"/>
          </p:nvPr>
        </p:nvPicPr>
        <p:blipFill rotWithShape="1">
          <a:blip r:embed="rId2"/>
          <a:srcRect t="4897" b="4897"/>
          <a:stretch/>
        </p:blipFill>
        <p:spPr>
          <a:xfrm rot="5400000">
            <a:off x="-1109133" y="1109133"/>
            <a:ext cx="6858000" cy="4639733"/>
          </a:xfrm>
          <a:prstGeom prst="rect">
            <a:avLst/>
          </a:prstGeom>
        </p:spPr>
      </p:pic>
      <p:sp>
        <p:nvSpPr>
          <p:cNvPr id="4" name="Text Placeholder 3">
            <a:extLst>
              <a:ext uri="{FF2B5EF4-FFF2-40B4-BE49-F238E27FC236}">
                <a16:creationId xmlns:a16="http://schemas.microsoft.com/office/drawing/2014/main" id="{BC4F49E2-E548-E041-B33C-120BCD82EEBA}"/>
              </a:ext>
            </a:extLst>
          </p:cNvPr>
          <p:cNvSpPr>
            <a:spLocks noGrp="1"/>
          </p:cNvSpPr>
          <p:nvPr>
            <p:ph type="body" sz="half" idx="2"/>
          </p:nvPr>
        </p:nvSpPr>
        <p:spPr>
          <a:xfrm>
            <a:off x="5069940" y="2322576"/>
            <a:ext cx="6172200" cy="3858768"/>
          </a:xfrm>
        </p:spPr>
        <p:txBody>
          <a:bodyPr vert="horz" lIns="91440" tIns="45720" rIns="91440" bIns="45720" rtlCol="0">
            <a:normAutofit/>
          </a:bodyPr>
          <a:lstStyle/>
          <a:p>
            <a:pPr indent="-228600">
              <a:buFont typeface="Arial" panose="020B0604020202020204" pitchFamily="34" charset="0"/>
              <a:buChar char="•"/>
            </a:pPr>
            <a:r>
              <a:rPr lang="en-US" sz="2400" dirty="0"/>
              <a:t>Note Trial of Condemnation</a:t>
            </a:r>
          </a:p>
          <a:p>
            <a:pPr indent="-228600">
              <a:buFont typeface="Arial" panose="020B0604020202020204" pitchFamily="34" charset="0"/>
              <a:buChar char="•"/>
            </a:pPr>
            <a:r>
              <a:rPr lang="en-US" sz="2400" dirty="0"/>
              <a:t>Note transition to Trial of Rehabilitation</a:t>
            </a:r>
          </a:p>
          <a:p>
            <a:pPr indent="-228600">
              <a:buFont typeface="Arial" panose="020B0604020202020204" pitchFamily="34" charset="0"/>
              <a:buChar char="•"/>
            </a:pPr>
            <a:r>
              <a:rPr lang="en-US" sz="2400" dirty="0"/>
              <a:t>Note descriptions of witnesses and immersion of quotes. </a:t>
            </a:r>
          </a:p>
        </p:txBody>
      </p:sp>
    </p:spTree>
    <p:extLst>
      <p:ext uri="{BB962C8B-B14F-4D97-AF65-F5344CB8AC3E}">
        <p14:creationId xmlns:p14="http://schemas.microsoft.com/office/powerpoint/2010/main" val="50718973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0919B6E-8B2E-3149-87AE-9671D892A1A0}"/>
              </a:ext>
            </a:extLst>
          </p:cNvPr>
          <p:cNvSpPr>
            <a:spLocks noGrp="1"/>
          </p:cNvSpPr>
          <p:nvPr>
            <p:ph type="title"/>
          </p:nvPr>
        </p:nvSpPr>
        <p:spPr>
          <a:xfrm>
            <a:off x="6527800" y="448721"/>
            <a:ext cx="4713997" cy="1225650"/>
          </a:xfrm>
        </p:spPr>
        <p:txBody>
          <a:bodyPr vert="horz" lIns="91440" tIns="45720" rIns="91440" bIns="45720" rtlCol="0" anchor="b">
            <a:normAutofit/>
          </a:bodyPr>
          <a:lstStyle/>
          <a:p>
            <a:r>
              <a:rPr lang="en-US" sz="3800" kern="1200">
                <a:solidFill>
                  <a:schemeClr val="bg1"/>
                </a:solidFill>
                <a:latin typeface="+mj-lt"/>
                <a:ea typeface="+mj-ea"/>
                <a:cs typeface="+mj-cs"/>
              </a:rPr>
              <a:t>Pernoud p. 17, Citations</a:t>
            </a:r>
          </a:p>
        </p:txBody>
      </p:sp>
      <p:pic>
        <p:nvPicPr>
          <p:cNvPr id="6" name="Picture Placeholder 5" descr="Text&#10;&#10;Description automatically generated">
            <a:extLst>
              <a:ext uri="{FF2B5EF4-FFF2-40B4-BE49-F238E27FC236}">
                <a16:creationId xmlns:a16="http://schemas.microsoft.com/office/drawing/2014/main" id="{8CBC4D11-D431-ED4A-B541-D0FEA1BDFEFB}"/>
              </a:ext>
            </a:extLst>
          </p:cNvPr>
          <p:cNvPicPr>
            <a:picLocks noGrp="1" noChangeAspect="1"/>
          </p:cNvPicPr>
          <p:nvPr>
            <p:ph type="pic" idx="1"/>
          </p:nvPr>
        </p:nvPicPr>
        <p:blipFill rotWithShape="1">
          <a:blip r:embed="rId2"/>
          <a:srcRect t="4897" b="4897"/>
          <a:stretch/>
        </p:blipFill>
        <p:spPr>
          <a:xfrm rot="5400000">
            <a:off x="-84671" y="1109126"/>
            <a:ext cx="6858000" cy="4639746"/>
          </a:xfrm>
          <a:prstGeom prst="rect">
            <a:avLst/>
          </a:prstGeom>
        </p:spPr>
      </p:pic>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79727-B6B8-464E-9333-89BA31FB5E37}"/>
              </a:ext>
            </a:extLst>
          </p:cNvPr>
          <p:cNvSpPr>
            <a:spLocks noGrp="1"/>
          </p:cNvSpPr>
          <p:nvPr>
            <p:ph type="body" sz="half" idx="2"/>
          </p:nvPr>
        </p:nvSpPr>
        <p:spPr>
          <a:xfrm>
            <a:off x="6527800" y="1909192"/>
            <a:ext cx="4713997"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Note Trial of Rehabilitation</a:t>
            </a:r>
          </a:p>
          <a:p>
            <a:pPr indent="-228600">
              <a:buFont typeface="Arial" panose="020B0604020202020204" pitchFamily="34" charset="0"/>
              <a:buChar char="•"/>
            </a:pPr>
            <a:r>
              <a:rPr lang="en-US" sz="2000">
                <a:solidFill>
                  <a:schemeClr val="bg1"/>
                </a:solidFill>
              </a:rPr>
              <a:t>Note elipses. </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79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1593144-37FD-2F40-9014-3221E033D11C}"/>
              </a:ext>
            </a:extLst>
          </p:cNvPr>
          <p:cNvSpPr>
            <a:spLocks noGrp="1"/>
          </p:cNvSpPr>
          <p:nvPr>
            <p:ph type="title"/>
          </p:nvPr>
        </p:nvSpPr>
        <p:spPr>
          <a:xfrm>
            <a:off x="6527800" y="448721"/>
            <a:ext cx="4713997" cy="1225650"/>
          </a:xfrm>
        </p:spPr>
        <p:txBody>
          <a:bodyPr vert="horz" lIns="91440" tIns="45720" rIns="91440" bIns="45720" rtlCol="0" anchor="b">
            <a:normAutofit/>
          </a:bodyPr>
          <a:lstStyle/>
          <a:p>
            <a:r>
              <a:rPr lang="en-US" sz="3800" kern="1200">
                <a:solidFill>
                  <a:schemeClr val="bg1"/>
                </a:solidFill>
                <a:latin typeface="+mj-lt"/>
                <a:ea typeface="+mj-ea"/>
                <a:cs typeface="+mj-cs"/>
              </a:rPr>
              <a:t>Pernoud, p. 20 Sources</a:t>
            </a:r>
          </a:p>
        </p:txBody>
      </p:sp>
      <p:pic>
        <p:nvPicPr>
          <p:cNvPr id="6" name="Picture Placeholder 5" descr="Text&#10;&#10;Description automatically generated">
            <a:extLst>
              <a:ext uri="{FF2B5EF4-FFF2-40B4-BE49-F238E27FC236}">
                <a16:creationId xmlns:a16="http://schemas.microsoft.com/office/drawing/2014/main" id="{5860293F-CBE8-C946-B993-07C51F2DC2F5}"/>
              </a:ext>
            </a:extLst>
          </p:cNvPr>
          <p:cNvPicPr>
            <a:picLocks noGrp="1" noChangeAspect="1"/>
          </p:cNvPicPr>
          <p:nvPr>
            <p:ph type="pic" idx="1"/>
          </p:nvPr>
        </p:nvPicPr>
        <p:blipFill rotWithShape="1">
          <a:blip r:embed="rId2"/>
          <a:srcRect t="4897" b="4897"/>
          <a:stretch/>
        </p:blipFill>
        <p:spPr>
          <a:xfrm rot="5400000">
            <a:off x="-84671" y="1109126"/>
            <a:ext cx="6858000" cy="4639746"/>
          </a:xfrm>
          <a:prstGeom prst="rect">
            <a:avLst/>
          </a:prstGeom>
        </p:spPr>
      </p:pic>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56FADC7-562D-0E47-B8CA-7729A5D93AAE}"/>
              </a:ext>
            </a:extLst>
          </p:cNvPr>
          <p:cNvSpPr>
            <a:spLocks noGrp="1"/>
          </p:cNvSpPr>
          <p:nvPr>
            <p:ph type="body" sz="half" idx="2"/>
          </p:nvPr>
        </p:nvSpPr>
        <p:spPr>
          <a:xfrm>
            <a:off x="6527800" y="1909192"/>
            <a:ext cx="4713997"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Note References to (R. 70-75)</a:t>
            </a:r>
          </a:p>
          <a:p>
            <a:pPr indent="-228600">
              <a:buFont typeface="Arial" panose="020B0604020202020204" pitchFamily="34" charset="0"/>
              <a:buChar char="•"/>
            </a:pPr>
            <a:r>
              <a:rPr lang="en-US" sz="2000">
                <a:solidFill>
                  <a:schemeClr val="bg1"/>
                </a:solidFill>
              </a:rPr>
              <a:t>And to (C. 63-5)</a:t>
            </a:r>
          </a:p>
          <a:p>
            <a:pPr indent="-228600">
              <a:buFont typeface="Arial" panose="020B0604020202020204" pitchFamily="34" charset="0"/>
              <a:buChar char="•"/>
            </a:pPr>
            <a:endParaRPr lang="en-US" sz="2000">
              <a:solidFill>
                <a:schemeClr val="bg1"/>
              </a:solidFill>
            </a:endParaRPr>
          </a:p>
          <a:p>
            <a:pPr indent="-228600">
              <a:buFont typeface="Arial" panose="020B0604020202020204" pitchFamily="34" charset="0"/>
              <a:buChar char="•"/>
            </a:pPr>
            <a:r>
              <a:rPr lang="en-US" sz="2000">
                <a:solidFill>
                  <a:schemeClr val="bg1"/>
                </a:solidFill>
              </a:rPr>
              <a:t>Note, also, commentary (“</a:t>
            </a:r>
            <a:r>
              <a:rPr lang="en-US" sz="2000" i="1">
                <a:solidFill>
                  <a:schemeClr val="bg1"/>
                </a:solidFill>
              </a:rPr>
              <a:t>A childhood like any other, with, like any other in this too, a few features recalling the appalling background of events which made themselves felt even in that forgotten corner at the limits of Barrois and Lorraine.”)</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824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905D20-C083-954E-8BC3-D0203372E9AA}"/>
              </a:ext>
            </a:extLst>
          </p:cNvPr>
          <p:cNvSpPr>
            <a:spLocks noGrp="1"/>
          </p:cNvSpPr>
          <p:nvPr>
            <p:ph type="title"/>
          </p:nvPr>
        </p:nvSpPr>
        <p:spPr>
          <a:xfrm>
            <a:off x="6527800" y="448721"/>
            <a:ext cx="4713997" cy="1225650"/>
          </a:xfrm>
        </p:spPr>
        <p:txBody>
          <a:bodyPr vert="horz" lIns="91440" tIns="45720" rIns="91440" bIns="45720" rtlCol="0" anchor="b">
            <a:normAutofit/>
          </a:bodyPr>
          <a:lstStyle/>
          <a:p>
            <a:r>
              <a:rPr lang="en-US" sz="3800" kern="1200">
                <a:solidFill>
                  <a:schemeClr val="bg1"/>
                </a:solidFill>
                <a:latin typeface="+mj-lt"/>
                <a:ea typeface="+mj-ea"/>
                <a:cs typeface="+mj-cs"/>
              </a:rPr>
              <a:t>Pernoud, p. 24 Commentary</a:t>
            </a:r>
          </a:p>
        </p:txBody>
      </p:sp>
      <p:pic>
        <p:nvPicPr>
          <p:cNvPr id="6" name="Picture Placeholder 5" descr="Text, letter&#10;&#10;Description automatically generated">
            <a:extLst>
              <a:ext uri="{FF2B5EF4-FFF2-40B4-BE49-F238E27FC236}">
                <a16:creationId xmlns:a16="http://schemas.microsoft.com/office/drawing/2014/main" id="{63F96FD1-2AA0-AD4F-96A8-603DD7FE34E8}"/>
              </a:ext>
            </a:extLst>
          </p:cNvPr>
          <p:cNvPicPr>
            <a:picLocks noGrp="1" noChangeAspect="1"/>
          </p:cNvPicPr>
          <p:nvPr>
            <p:ph type="pic" idx="1"/>
          </p:nvPr>
        </p:nvPicPr>
        <p:blipFill rotWithShape="1">
          <a:blip r:embed="rId2"/>
          <a:srcRect r="6398"/>
          <a:stretch/>
        </p:blipFill>
        <p:spPr>
          <a:xfrm rot="5400000">
            <a:off x="-512336" y="681462"/>
            <a:ext cx="6858000" cy="5495075"/>
          </a:xfrm>
          <a:prstGeom prst="rect">
            <a:avLst/>
          </a:prstGeom>
        </p:spPr>
      </p:pic>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55CFDD8-9083-C945-BDF5-22687539E251}"/>
              </a:ext>
            </a:extLst>
          </p:cNvPr>
          <p:cNvSpPr>
            <a:spLocks noGrp="1"/>
          </p:cNvSpPr>
          <p:nvPr>
            <p:ph type="body" sz="half" idx="2"/>
          </p:nvPr>
        </p:nvSpPr>
        <p:spPr>
          <a:xfrm>
            <a:off x="6527800" y="1909192"/>
            <a:ext cx="4713997" cy="364771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solidFill>
              </a:rPr>
              <a:t>In the “Commentary” section at the end of each chapter, Pernoud speaks formally to historians—addressing controversies—and less formally to general readers, explaining her perspective on authenticity. </a:t>
            </a: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38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5D316B1-669D-E244-ADF3-D2B4416302BE}"/>
              </a:ext>
            </a:extLst>
          </p:cNvPr>
          <p:cNvSpPr>
            <a:spLocks noGrp="1"/>
          </p:cNvSpPr>
          <p:nvPr>
            <p:ph type="title"/>
          </p:nvPr>
        </p:nvSpPr>
        <p:spPr>
          <a:xfrm>
            <a:off x="6527800" y="448721"/>
            <a:ext cx="4713997" cy="1225650"/>
          </a:xfrm>
        </p:spPr>
        <p:txBody>
          <a:bodyPr vert="horz" lIns="91440" tIns="45720" rIns="91440" bIns="45720" rtlCol="0" anchor="b">
            <a:normAutofit/>
          </a:bodyPr>
          <a:lstStyle/>
          <a:p>
            <a:r>
              <a:rPr lang="en-US" sz="3800" kern="1200">
                <a:solidFill>
                  <a:schemeClr val="bg1"/>
                </a:solidFill>
                <a:latin typeface="+mj-lt"/>
                <a:ea typeface="+mj-ea"/>
                <a:cs typeface="+mj-cs"/>
              </a:rPr>
              <a:t>Pernoud, p. 60, “Standards”</a:t>
            </a:r>
          </a:p>
        </p:txBody>
      </p:sp>
      <p:pic>
        <p:nvPicPr>
          <p:cNvPr id="6" name="Picture Placeholder 5" descr="A close - up of a hand holding a piece of paper&#10;&#10;Description automatically generated with medium confidence">
            <a:extLst>
              <a:ext uri="{FF2B5EF4-FFF2-40B4-BE49-F238E27FC236}">
                <a16:creationId xmlns:a16="http://schemas.microsoft.com/office/drawing/2014/main" id="{9C21D98F-6385-1744-B6FF-C9E71F36663B}"/>
              </a:ext>
            </a:extLst>
          </p:cNvPr>
          <p:cNvPicPr>
            <a:picLocks noGrp="1" noChangeAspect="1"/>
          </p:cNvPicPr>
          <p:nvPr>
            <p:ph type="pic" idx="1"/>
          </p:nvPr>
        </p:nvPicPr>
        <p:blipFill rotWithShape="1">
          <a:blip r:embed="rId2"/>
          <a:srcRect t="4897" b="4897"/>
          <a:stretch/>
        </p:blipFill>
        <p:spPr>
          <a:xfrm rot="5400000">
            <a:off x="-84671" y="1109126"/>
            <a:ext cx="6858000" cy="4639746"/>
          </a:xfrm>
          <a:prstGeom prst="rect">
            <a:avLst/>
          </a:prstGeom>
        </p:spPr>
      </p:pic>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01A625B-52C1-764D-8D66-6182CB1A0CCC}"/>
              </a:ext>
            </a:extLst>
          </p:cNvPr>
          <p:cNvSpPr>
            <a:spLocks noGrp="1"/>
          </p:cNvSpPr>
          <p:nvPr>
            <p:ph type="body" sz="half" idx="2"/>
          </p:nvPr>
        </p:nvSpPr>
        <p:spPr>
          <a:xfrm>
            <a:off x="6527800" y="1909192"/>
            <a:ext cx="4713997" cy="3647710"/>
          </a:xfrm>
        </p:spPr>
        <p:txBody>
          <a:bodyPr vert="horz" lIns="91440" tIns="45720" rIns="91440" bIns="45720" rtlCol="0">
            <a:normAutofit/>
          </a:bodyPr>
          <a:lstStyle/>
          <a:p>
            <a:pPr indent="-228600">
              <a:buFont typeface="Arial" panose="020B0604020202020204" pitchFamily="34" charset="0"/>
              <a:buChar char="•"/>
            </a:pPr>
            <a:r>
              <a:rPr lang="en-US" sz="1900">
                <a:solidFill>
                  <a:schemeClr val="bg1"/>
                </a:solidFill>
              </a:rPr>
              <a:t>Here Pernoud reveals ways in which she (and probably other historians) have gone beyond trial transcripts for other information. </a:t>
            </a:r>
          </a:p>
          <a:p>
            <a:pPr indent="-228600">
              <a:buFont typeface="Arial" panose="020B0604020202020204" pitchFamily="34" charset="0"/>
              <a:buChar char="•"/>
            </a:pPr>
            <a:endParaRPr lang="en-US" sz="1900">
              <a:solidFill>
                <a:schemeClr val="bg1"/>
              </a:solidFill>
            </a:endParaRPr>
          </a:p>
          <a:p>
            <a:pPr indent="-228600">
              <a:buFont typeface="Arial" panose="020B0604020202020204" pitchFamily="34" charset="0"/>
              <a:buChar char="•"/>
            </a:pPr>
            <a:r>
              <a:rPr lang="en-US" sz="1900">
                <a:solidFill>
                  <a:schemeClr val="bg1"/>
                </a:solidFill>
              </a:rPr>
              <a:t>Note at bottom of page, she refers to having discovered in the account book of the treasurer of the king, a note indicating that funds were paid to a painter to make two standards (flags) for Joan. There is no date here, but it is probably before Orleans, as that was when the king was supporting Joan’s efforts.</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text, indoor, floor&#10;&#10;Description automatically generated">
            <a:extLst>
              <a:ext uri="{FF2B5EF4-FFF2-40B4-BE49-F238E27FC236}">
                <a16:creationId xmlns:a16="http://schemas.microsoft.com/office/drawing/2014/main" id="{9C506963-7DEF-0549-B3F5-9376C52CD4C7}"/>
              </a:ext>
            </a:extLst>
          </p:cNvPr>
          <p:cNvPicPr>
            <a:picLocks noGrp="1" noChangeAspect="1"/>
          </p:cNvPicPr>
          <p:nvPr>
            <p:ph type="pic" idx="1"/>
          </p:nvPr>
        </p:nvPicPr>
        <p:blipFill rotWithShape="1">
          <a:blip r:embed="rId2"/>
          <a:srcRect t="14334" b="10666"/>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4D1049-5DCD-3643-9E18-3534DA80ACF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Kitchen in Domremy Home</a:t>
            </a:r>
            <a:br>
              <a:rPr lang="en-US" sz="5200">
                <a:solidFill>
                  <a:srgbClr val="FFFFFF"/>
                </a:solidFill>
              </a:rPr>
            </a:br>
            <a:endParaRPr lang="en-US" sz="5200">
              <a:solidFill>
                <a:srgbClr val="FFFFFF"/>
              </a:solidFill>
            </a:endParaRPr>
          </a:p>
        </p:txBody>
      </p:sp>
      <p:sp>
        <p:nvSpPr>
          <p:cNvPr id="4" name="Text Placeholder 3">
            <a:extLst>
              <a:ext uri="{FF2B5EF4-FFF2-40B4-BE49-F238E27FC236}">
                <a16:creationId xmlns:a16="http://schemas.microsoft.com/office/drawing/2014/main" id="{84743DB6-B601-3046-9751-4D15379FC18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70618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7D4AB5F-2E50-0446-84FC-D8A288E58280}"/>
              </a:ext>
            </a:extLst>
          </p:cNvPr>
          <p:cNvSpPr>
            <a:spLocks noGrp="1"/>
          </p:cNvSpPr>
          <p:nvPr>
            <p:ph type="title"/>
          </p:nvPr>
        </p:nvSpPr>
        <p:spPr>
          <a:xfrm>
            <a:off x="5232400" y="1367673"/>
            <a:ext cx="6124576" cy="2665509"/>
          </a:xfrm>
        </p:spPr>
        <p:txBody>
          <a:bodyPr vert="horz" lIns="91440" tIns="45720" rIns="91440" bIns="45720" rtlCol="0" anchor="b">
            <a:normAutofit/>
          </a:bodyPr>
          <a:lstStyle/>
          <a:p>
            <a:pPr algn="r"/>
            <a:r>
              <a:rPr lang="en-US" sz="7200" dirty="0">
                <a:solidFill>
                  <a:schemeClr val="bg1"/>
                </a:solidFill>
              </a:rPr>
              <a:t>A few hints on Reading Shaw</a:t>
            </a:r>
          </a:p>
        </p:txBody>
      </p:sp>
      <p:pic>
        <p:nvPicPr>
          <p:cNvPr id="7" name="Picture 6" descr="Close-up of open book against blurred bookshelf background">
            <a:extLst>
              <a:ext uri="{FF2B5EF4-FFF2-40B4-BE49-F238E27FC236}">
                <a16:creationId xmlns:a16="http://schemas.microsoft.com/office/drawing/2014/main" id="{46E50292-C87D-4BC0-842B-369C80E6E64B}"/>
              </a:ext>
            </a:extLst>
          </p:cNvPr>
          <p:cNvPicPr>
            <a:picLocks noChangeAspect="1"/>
          </p:cNvPicPr>
          <p:nvPr/>
        </p:nvPicPr>
        <p:blipFill rotWithShape="1">
          <a:blip r:embed="rId2"/>
          <a:srcRect l="34572" r="21129" b="-1"/>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13" name="Group 12">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4" name="Freeform: Shape 13">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069605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DD98-3E57-5B4B-8940-D7E29B97CF1C}"/>
              </a:ext>
            </a:extLst>
          </p:cNvPr>
          <p:cNvSpPr>
            <a:spLocks noGrp="1"/>
          </p:cNvSpPr>
          <p:nvPr>
            <p:ph type="title"/>
          </p:nvPr>
        </p:nvSpPr>
        <p:spPr>
          <a:xfrm>
            <a:off x="6654799" y="640081"/>
            <a:ext cx="4897119" cy="3538217"/>
          </a:xfrm>
          <a:noFill/>
        </p:spPr>
        <p:txBody>
          <a:bodyPr vert="horz" lIns="91440" tIns="45720" rIns="91440" bIns="45720" rtlCol="0" anchor="b">
            <a:normAutofit/>
          </a:bodyPr>
          <a:lstStyle/>
          <a:p>
            <a:br>
              <a:rPr lang="en-US" sz="6000"/>
            </a:br>
            <a:endParaRPr lang="en-US" sz="6000"/>
          </a:p>
        </p:txBody>
      </p:sp>
      <p:sp>
        <p:nvSpPr>
          <p:cNvPr id="4" name="Text Placeholder 3">
            <a:extLst>
              <a:ext uri="{FF2B5EF4-FFF2-40B4-BE49-F238E27FC236}">
                <a16:creationId xmlns:a16="http://schemas.microsoft.com/office/drawing/2014/main" id="{FF533986-A5F9-A64C-B9AB-E6C37CB8072F}"/>
              </a:ext>
            </a:extLst>
          </p:cNvPr>
          <p:cNvSpPr>
            <a:spLocks noGrp="1"/>
          </p:cNvSpPr>
          <p:nvPr>
            <p:ph type="body" sz="half" idx="2"/>
          </p:nvPr>
        </p:nvSpPr>
        <p:spPr>
          <a:xfrm>
            <a:off x="6654799" y="4660903"/>
            <a:ext cx="4897120" cy="1557017"/>
          </a:xfrm>
          <a:noFill/>
        </p:spPr>
        <p:txBody>
          <a:bodyPr vert="horz" lIns="91440" tIns="45720" rIns="91440" bIns="45720" rtlCol="0">
            <a:normAutofit/>
          </a:bodyPr>
          <a:lstStyle/>
          <a:p>
            <a:r>
              <a:rPr lang="en-US" sz="2400"/>
              <a:t>Shaw in 1920</a:t>
            </a:r>
          </a:p>
        </p:txBody>
      </p:sp>
      <p:sp>
        <p:nvSpPr>
          <p:cNvPr id="19" name="Rectangle 10">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close up of a person's face&#10;&#10;Description automatically generated with medium confidence">
            <a:extLst>
              <a:ext uri="{FF2B5EF4-FFF2-40B4-BE49-F238E27FC236}">
                <a16:creationId xmlns:a16="http://schemas.microsoft.com/office/drawing/2014/main" id="{9C04A45E-5A46-4640-B73C-172694E8AF85}"/>
              </a:ext>
            </a:extLst>
          </p:cNvPr>
          <p:cNvPicPr>
            <a:picLocks noGrp="1" noChangeAspect="1"/>
          </p:cNvPicPr>
          <p:nvPr>
            <p:ph type="pic" idx="1"/>
          </p:nvPr>
        </p:nvPicPr>
        <p:blipFill rotWithShape="1">
          <a:blip r:embed="rId2"/>
          <a:srcRect l="9993" r="1" b="1"/>
          <a:stretch/>
        </p:blipFill>
        <p:spPr>
          <a:xfrm rot="5400000">
            <a:off x="734402" y="1498358"/>
            <a:ext cx="4633859" cy="3861262"/>
          </a:xfrm>
          <a:prstGeom prst="rect">
            <a:avLst/>
          </a:prstGeom>
          <a:effectLst/>
        </p:spPr>
      </p:pic>
      <p:cxnSp>
        <p:nvCxnSpPr>
          <p:cNvPr id="21" name="Straight Connector 14">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56400" y="44287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61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93B1E2B1-3EFC-E342-AA06-0077861BEC28}"/>
              </a:ext>
            </a:extLst>
          </p:cNvPr>
          <p:cNvSpPr>
            <a:spLocks noGrp="1"/>
          </p:cNvSpPr>
          <p:nvPr>
            <p:ph type="title"/>
          </p:nvPr>
        </p:nvSpPr>
        <p:spPr>
          <a:xfrm>
            <a:off x="6438899" y="669925"/>
            <a:ext cx="4414629" cy="1325563"/>
          </a:xfrm>
        </p:spPr>
        <p:txBody>
          <a:bodyPr vert="horz" lIns="91440" tIns="45720" rIns="91440" bIns="45720" rtlCol="0" anchor="b">
            <a:normAutofit/>
          </a:bodyPr>
          <a:lstStyle/>
          <a:p>
            <a:r>
              <a:rPr lang="en-US" sz="3800" dirty="0">
                <a:solidFill>
                  <a:schemeClr val="bg1"/>
                </a:solidFill>
              </a:rPr>
              <a:t>Stage Directions</a:t>
            </a:r>
          </a:p>
        </p:txBody>
      </p:sp>
      <p:pic>
        <p:nvPicPr>
          <p:cNvPr id="7" name="Picture Placeholder 6" descr="Text, letter&#10;&#10;Description automatically generated">
            <a:extLst>
              <a:ext uri="{FF2B5EF4-FFF2-40B4-BE49-F238E27FC236}">
                <a16:creationId xmlns:a16="http://schemas.microsoft.com/office/drawing/2014/main" id="{5E5CA0BB-B1B2-3445-A926-25D974EF73FD}"/>
              </a:ext>
            </a:extLst>
          </p:cNvPr>
          <p:cNvPicPr>
            <a:picLocks noGrp="1" noChangeAspect="1"/>
          </p:cNvPicPr>
          <p:nvPr>
            <p:ph type="pic" idx="1"/>
          </p:nvPr>
        </p:nvPicPr>
        <p:blipFill rotWithShape="1">
          <a:blip r:embed="rId2"/>
          <a:srcRect l="5298" r="5298"/>
          <a:stretch/>
        </p:blipFill>
        <p:spPr>
          <a:xfrm rot="5400000">
            <a:off x="-552449" y="552449"/>
            <a:ext cx="6858000" cy="5753102"/>
          </a:xfrm>
          <a:prstGeom prst="rect">
            <a:avLst/>
          </a:prstGeom>
        </p:spPr>
      </p:pic>
      <p:cxnSp>
        <p:nvCxnSpPr>
          <p:cNvPr id="19"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38E24714-A735-2743-8B7E-5ADE2AEEF8A6}"/>
              </a:ext>
            </a:extLst>
          </p:cNvPr>
          <p:cNvSpPr>
            <a:spLocks noGrp="1"/>
          </p:cNvSpPr>
          <p:nvPr>
            <p:ph type="body" sz="half" idx="2"/>
          </p:nvPr>
        </p:nvSpPr>
        <p:spPr>
          <a:xfrm>
            <a:off x="6438899" y="2400304"/>
            <a:ext cx="4414629" cy="3441692"/>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(For reading audience as well as for theater professionals)</a:t>
            </a:r>
          </a:p>
          <a:p>
            <a:pPr lvl="1" indent="-228600">
              <a:buFont typeface="Arial" panose="020B0604020202020204" pitchFamily="34" charset="0"/>
              <a:buChar char="•"/>
            </a:pPr>
            <a:r>
              <a:rPr lang="en-US" sz="1800" dirty="0">
                <a:solidFill>
                  <a:schemeClr val="bg1"/>
                </a:solidFill>
              </a:rPr>
              <a:t>Character</a:t>
            </a:r>
          </a:p>
          <a:p>
            <a:pPr lvl="1" indent="-228600">
              <a:buFont typeface="Arial" panose="020B0604020202020204" pitchFamily="34" charset="0"/>
              <a:buChar char="•"/>
            </a:pPr>
            <a:r>
              <a:rPr lang="en-US" sz="1800" dirty="0">
                <a:solidFill>
                  <a:schemeClr val="bg1"/>
                </a:solidFill>
              </a:rPr>
              <a:t>Setting</a:t>
            </a:r>
          </a:p>
          <a:p>
            <a:pPr lvl="1" indent="-228600">
              <a:buFont typeface="Arial" panose="020B0604020202020204" pitchFamily="34" charset="0"/>
              <a:buChar char="•"/>
            </a:pPr>
            <a:r>
              <a:rPr lang="en-US" sz="1800" dirty="0">
                <a:solidFill>
                  <a:schemeClr val="bg1"/>
                </a:solidFill>
              </a:rPr>
              <a:t>Tone</a:t>
            </a:r>
          </a:p>
          <a:p>
            <a:pPr lvl="1" indent="-228600">
              <a:buFont typeface="Arial" panose="020B0604020202020204" pitchFamily="34" charset="0"/>
              <a:buChar char="•"/>
            </a:pPr>
            <a:r>
              <a:rPr lang="en-US" sz="1800" dirty="0">
                <a:solidFill>
                  <a:schemeClr val="bg1"/>
                </a:solidFill>
              </a:rPr>
              <a:t>Context</a:t>
            </a:r>
          </a:p>
        </p:txBody>
      </p:sp>
      <p:sp>
        <p:nvSpPr>
          <p:cNvPr id="20"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515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C58D6B5D-C5B0-CE48-9DC5-409ECAC9F4E4}"/>
              </a:ext>
            </a:extLst>
          </p:cNvPr>
          <p:cNvSpPr>
            <a:spLocks noGrp="1"/>
          </p:cNvSpPr>
          <p:nvPr>
            <p:ph type="title"/>
          </p:nvPr>
        </p:nvSpPr>
        <p:spPr>
          <a:xfrm>
            <a:off x="6438899" y="669925"/>
            <a:ext cx="4414629" cy="1325563"/>
          </a:xfrm>
        </p:spPr>
        <p:txBody>
          <a:bodyPr vert="horz" lIns="91440" tIns="45720" rIns="91440" bIns="45720" rtlCol="0" anchor="b">
            <a:normAutofit/>
          </a:bodyPr>
          <a:lstStyle/>
          <a:p>
            <a:r>
              <a:rPr lang="en-US" sz="3800">
                <a:solidFill>
                  <a:schemeClr val="bg1"/>
                </a:solidFill>
              </a:rPr>
              <a:t>Enter Joan</a:t>
            </a:r>
          </a:p>
        </p:txBody>
      </p:sp>
      <p:pic>
        <p:nvPicPr>
          <p:cNvPr id="7" name="Picture Placeholder 6" descr="Text&#10;&#10;Description automatically generated">
            <a:extLst>
              <a:ext uri="{FF2B5EF4-FFF2-40B4-BE49-F238E27FC236}">
                <a16:creationId xmlns:a16="http://schemas.microsoft.com/office/drawing/2014/main" id="{18951D36-DE91-694F-9FC3-02688FE31692}"/>
              </a:ext>
            </a:extLst>
          </p:cNvPr>
          <p:cNvPicPr>
            <a:picLocks noGrp="1" noChangeAspect="1"/>
          </p:cNvPicPr>
          <p:nvPr>
            <p:ph type="pic" idx="1"/>
          </p:nvPr>
        </p:nvPicPr>
        <p:blipFill rotWithShape="1">
          <a:blip r:embed="rId2"/>
          <a:srcRect l="2718" r="7878"/>
          <a:stretch/>
        </p:blipFill>
        <p:spPr>
          <a:xfrm rot="5400000">
            <a:off x="-552449" y="552449"/>
            <a:ext cx="6858000" cy="5753102"/>
          </a:xfrm>
          <a:prstGeom prst="rect">
            <a:avLst/>
          </a:prstGeom>
        </p:spPr>
      </p:pic>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8ACF108-7765-CD43-A599-030EC4509869}"/>
              </a:ext>
            </a:extLst>
          </p:cNvPr>
          <p:cNvSpPr>
            <a:spLocks noGrp="1"/>
          </p:cNvSpPr>
          <p:nvPr>
            <p:ph type="body" sz="half" idx="2"/>
          </p:nvPr>
        </p:nvSpPr>
        <p:spPr>
          <a:xfrm>
            <a:off x="6438899" y="2400304"/>
            <a:ext cx="4414629" cy="3441692"/>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solidFill>
            </a:endParaRPr>
          </a:p>
        </p:txBody>
      </p:sp>
      <p:sp>
        <p:nvSpPr>
          <p:cNvPr id="16"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201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34C155-088D-874A-93EE-5CDB91DE09F1}"/>
              </a:ext>
            </a:extLst>
          </p:cNvPr>
          <p:cNvSpPr>
            <a:spLocks noGrp="1"/>
          </p:cNvSpPr>
          <p:nvPr>
            <p:ph type="title"/>
          </p:nvPr>
        </p:nvSpPr>
        <p:spPr>
          <a:xfrm>
            <a:off x="652750" y="657498"/>
            <a:ext cx="4806184" cy="3644537"/>
          </a:xfrm>
          <a:noFill/>
        </p:spPr>
        <p:txBody>
          <a:bodyPr vert="horz" lIns="91440" tIns="45720" rIns="91440" bIns="45720" rtlCol="0" anchor="b">
            <a:normAutofit/>
          </a:bodyPr>
          <a:lstStyle/>
          <a:p>
            <a:r>
              <a:rPr lang="en-US" sz="5400" dirty="0">
                <a:solidFill>
                  <a:schemeClr val="bg1"/>
                </a:solidFill>
              </a:rPr>
              <a:t>“Polly”</a:t>
            </a:r>
          </a:p>
        </p:txBody>
      </p:sp>
      <p:sp>
        <p:nvSpPr>
          <p:cNvPr id="5" name="Text Placeholder 4">
            <a:extLst>
              <a:ext uri="{FF2B5EF4-FFF2-40B4-BE49-F238E27FC236}">
                <a16:creationId xmlns:a16="http://schemas.microsoft.com/office/drawing/2014/main" id="{5BD9286F-79F1-334C-8A9E-665F098B6989}"/>
              </a:ext>
            </a:extLst>
          </p:cNvPr>
          <p:cNvSpPr>
            <a:spLocks noGrp="1"/>
          </p:cNvSpPr>
          <p:nvPr>
            <p:ph type="body" sz="half" idx="2"/>
          </p:nvPr>
        </p:nvSpPr>
        <p:spPr>
          <a:xfrm>
            <a:off x="652750" y="4545874"/>
            <a:ext cx="4806184" cy="1672046"/>
          </a:xfrm>
          <a:noFill/>
        </p:spPr>
        <p:txBody>
          <a:bodyPr vert="horz" lIns="91440" tIns="45720" rIns="91440" bIns="45720" rtlCol="0">
            <a:normAutofit/>
          </a:bodyPr>
          <a:lstStyle/>
          <a:p>
            <a:r>
              <a:rPr lang="en-US" sz="2800" dirty="0">
                <a:solidFill>
                  <a:schemeClr val="bg1"/>
                </a:solidFill>
              </a:rPr>
              <a:t>Affection without contempt</a:t>
            </a:r>
          </a:p>
        </p:txBody>
      </p:sp>
      <p:pic>
        <p:nvPicPr>
          <p:cNvPr id="7" name="Picture Placeholder 6" descr="Text&#10;&#10;Description automatically generated">
            <a:extLst>
              <a:ext uri="{FF2B5EF4-FFF2-40B4-BE49-F238E27FC236}">
                <a16:creationId xmlns:a16="http://schemas.microsoft.com/office/drawing/2014/main" id="{FF342E74-8CD6-BA42-9321-8D586A0FF3A6}"/>
              </a:ext>
            </a:extLst>
          </p:cNvPr>
          <p:cNvPicPr>
            <a:picLocks noGrp="1" noChangeAspect="1"/>
          </p:cNvPicPr>
          <p:nvPr>
            <p:ph type="pic" idx="1"/>
          </p:nvPr>
        </p:nvPicPr>
        <p:blipFill rotWithShape="1">
          <a:blip r:embed="rId2"/>
          <a:srcRect r="15758" b="-1"/>
          <a:stretch/>
        </p:blipFill>
        <p:spPr>
          <a:xfrm rot="5400000">
            <a:off x="5719826" y="376172"/>
            <a:ext cx="6858000" cy="6105655"/>
          </a:xfrm>
          <a:prstGeom prst="rect">
            <a:avLst/>
          </a:prstGeom>
        </p:spPr>
      </p:pic>
    </p:spTree>
    <p:extLst>
      <p:ext uri="{BB962C8B-B14F-4D97-AF65-F5344CB8AC3E}">
        <p14:creationId xmlns:p14="http://schemas.microsoft.com/office/powerpoint/2010/main" val="3002558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CE26E2CD-02E4-A84D-BEC4-B585D8A86CDD}"/>
              </a:ext>
            </a:extLst>
          </p:cNvPr>
          <p:cNvSpPr>
            <a:spLocks noGrp="1"/>
          </p:cNvSpPr>
          <p:nvPr>
            <p:ph type="title"/>
          </p:nvPr>
        </p:nvSpPr>
        <p:spPr>
          <a:xfrm>
            <a:off x="6438899" y="669925"/>
            <a:ext cx="4414629" cy="1325563"/>
          </a:xfrm>
        </p:spPr>
        <p:txBody>
          <a:bodyPr vert="horz" lIns="91440" tIns="45720" rIns="91440" bIns="45720" rtlCol="0" anchor="b">
            <a:normAutofit/>
          </a:bodyPr>
          <a:lstStyle/>
          <a:p>
            <a:r>
              <a:rPr lang="en-US" sz="3800" dirty="0">
                <a:solidFill>
                  <a:schemeClr val="bg1"/>
                </a:solidFill>
              </a:rPr>
              <a:t>Charles</a:t>
            </a:r>
          </a:p>
        </p:txBody>
      </p:sp>
      <p:pic>
        <p:nvPicPr>
          <p:cNvPr id="7" name="Picture Placeholder 6" descr="Text&#10;&#10;Description automatically generated with medium confidence">
            <a:extLst>
              <a:ext uri="{FF2B5EF4-FFF2-40B4-BE49-F238E27FC236}">
                <a16:creationId xmlns:a16="http://schemas.microsoft.com/office/drawing/2014/main" id="{CFAA5341-2C4F-C449-AA11-C80662EE9E15}"/>
              </a:ext>
            </a:extLst>
          </p:cNvPr>
          <p:cNvPicPr>
            <a:picLocks noGrp="1" noChangeAspect="1"/>
          </p:cNvPicPr>
          <p:nvPr>
            <p:ph type="pic" idx="1"/>
          </p:nvPr>
        </p:nvPicPr>
        <p:blipFill rotWithShape="1">
          <a:blip r:embed="rId2"/>
          <a:srcRect r="10596"/>
          <a:stretch/>
        </p:blipFill>
        <p:spPr>
          <a:xfrm rot="5400000">
            <a:off x="-552449" y="552449"/>
            <a:ext cx="6858000" cy="5753102"/>
          </a:xfrm>
          <a:prstGeom prst="rect">
            <a:avLst/>
          </a:prstGeom>
        </p:spPr>
      </p:pic>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252E71D-F7A8-A048-8709-F19C545EEB88}"/>
              </a:ext>
            </a:extLst>
          </p:cNvPr>
          <p:cNvSpPr>
            <a:spLocks noGrp="1"/>
          </p:cNvSpPr>
          <p:nvPr>
            <p:ph type="body" sz="half" idx="2"/>
          </p:nvPr>
        </p:nvSpPr>
        <p:spPr>
          <a:xfrm>
            <a:off x="6438899" y="2400304"/>
            <a:ext cx="4414629" cy="3441692"/>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solidFill>
            </a:endParaRPr>
          </a:p>
        </p:txBody>
      </p:sp>
      <p:sp>
        <p:nvSpPr>
          <p:cNvPr id="16"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772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A23CB7DD-D179-9F4A-845E-337A7DD9558E}"/>
              </a:ext>
            </a:extLst>
          </p:cNvPr>
          <p:cNvSpPr>
            <a:spLocks noGrp="1"/>
          </p:cNvSpPr>
          <p:nvPr>
            <p:ph type="title"/>
          </p:nvPr>
        </p:nvSpPr>
        <p:spPr>
          <a:xfrm>
            <a:off x="6438899" y="669925"/>
            <a:ext cx="4414629" cy="1325563"/>
          </a:xfrm>
        </p:spPr>
        <p:txBody>
          <a:bodyPr vert="horz" lIns="91440" tIns="45720" rIns="91440" bIns="45720" rtlCol="0" anchor="b">
            <a:normAutofit/>
          </a:bodyPr>
          <a:lstStyle/>
          <a:p>
            <a:r>
              <a:rPr lang="en-US" sz="3800" dirty="0">
                <a:solidFill>
                  <a:schemeClr val="bg1"/>
                </a:solidFill>
              </a:rPr>
              <a:t>Discourse (1/3 pages)</a:t>
            </a:r>
          </a:p>
        </p:txBody>
      </p:sp>
      <p:pic>
        <p:nvPicPr>
          <p:cNvPr id="7" name="Picture Placeholder 6" descr="A close - up of a piece of paper&#10;&#10;Description automatically generated with medium confidence">
            <a:extLst>
              <a:ext uri="{FF2B5EF4-FFF2-40B4-BE49-F238E27FC236}">
                <a16:creationId xmlns:a16="http://schemas.microsoft.com/office/drawing/2014/main" id="{3A186619-393F-8649-9C70-7C9B4ACC01E3}"/>
              </a:ext>
            </a:extLst>
          </p:cNvPr>
          <p:cNvPicPr>
            <a:picLocks noGrp="1" noChangeAspect="1"/>
          </p:cNvPicPr>
          <p:nvPr>
            <p:ph type="pic" idx="1"/>
          </p:nvPr>
        </p:nvPicPr>
        <p:blipFill rotWithShape="1">
          <a:blip r:embed="rId2"/>
          <a:srcRect l="5298" r="5298"/>
          <a:stretch/>
        </p:blipFill>
        <p:spPr>
          <a:xfrm rot="5400000">
            <a:off x="-552449" y="552449"/>
            <a:ext cx="6858000" cy="5753102"/>
          </a:xfrm>
          <a:prstGeom prst="rect">
            <a:avLst/>
          </a:prstGeom>
        </p:spPr>
      </p:pic>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2E3E77C-D5E0-5C4F-8183-1A173A8B98A6}"/>
              </a:ext>
            </a:extLst>
          </p:cNvPr>
          <p:cNvSpPr>
            <a:spLocks noGrp="1"/>
          </p:cNvSpPr>
          <p:nvPr>
            <p:ph type="body" sz="half" idx="2"/>
          </p:nvPr>
        </p:nvSpPr>
        <p:spPr>
          <a:xfrm>
            <a:off x="6438899" y="2400304"/>
            <a:ext cx="4414629" cy="3441692"/>
          </a:xfrm>
        </p:spPr>
        <p:txBody>
          <a:bodyPr vert="horz" lIns="91440" tIns="45720" rIns="91440" bIns="45720" rtlCol="0">
            <a:normAutofit/>
          </a:bodyPr>
          <a:lstStyle/>
          <a:p>
            <a:pPr indent="-228600">
              <a:buFont typeface="Arial" panose="020B0604020202020204" pitchFamily="34" charset="0"/>
              <a:buChar char="•"/>
            </a:pPr>
            <a:endParaRPr lang="en-US" sz="2000" dirty="0">
              <a:solidFill>
                <a:schemeClr val="bg1"/>
              </a:solidFill>
            </a:endParaRPr>
          </a:p>
        </p:txBody>
      </p:sp>
      <p:sp>
        <p:nvSpPr>
          <p:cNvPr id="16" name="Rectangle 15">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17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FCEEAD-94E3-7C47-9797-E8EA97E48DF6}"/>
              </a:ext>
            </a:extLst>
          </p:cNvPr>
          <p:cNvSpPr>
            <a:spLocks noGrp="1"/>
          </p:cNvSpPr>
          <p:nvPr>
            <p:ph type="title"/>
          </p:nvPr>
        </p:nvSpPr>
        <p:spPr>
          <a:xfrm>
            <a:off x="652750" y="657498"/>
            <a:ext cx="4806184" cy="3644537"/>
          </a:xfrm>
          <a:noFill/>
        </p:spPr>
        <p:txBody>
          <a:bodyPr vert="horz" lIns="91440" tIns="45720" rIns="91440" bIns="45720" rtlCol="0" anchor="b">
            <a:normAutofit/>
          </a:bodyPr>
          <a:lstStyle/>
          <a:p>
            <a:r>
              <a:rPr lang="en-US" sz="5400">
                <a:solidFill>
                  <a:schemeClr val="bg1"/>
                </a:solidFill>
              </a:rPr>
              <a:t>Discourse (2/3 pages)</a:t>
            </a:r>
          </a:p>
        </p:txBody>
      </p:sp>
      <p:pic>
        <p:nvPicPr>
          <p:cNvPr id="7" name="Picture Placeholder 6" descr="A close - up of a piece of paper&#10;&#10;Description automatically generated with medium confidence">
            <a:extLst>
              <a:ext uri="{FF2B5EF4-FFF2-40B4-BE49-F238E27FC236}">
                <a16:creationId xmlns:a16="http://schemas.microsoft.com/office/drawing/2014/main" id="{64B2B601-D73B-9049-84F1-62E27208A9A2}"/>
              </a:ext>
            </a:extLst>
          </p:cNvPr>
          <p:cNvPicPr>
            <a:picLocks noGrp="1" noChangeAspect="1"/>
          </p:cNvPicPr>
          <p:nvPr>
            <p:ph type="pic" idx="1"/>
          </p:nvPr>
        </p:nvPicPr>
        <p:blipFill rotWithShape="1">
          <a:blip r:embed="rId2"/>
          <a:srcRect r="15758" b="-1"/>
          <a:stretch/>
        </p:blipFill>
        <p:spPr>
          <a:xfrm rot="5400000">
            <a:off x="5719826" y="376172"/>
            <a:ext cx="6858000" cy="6105655"/>
          </a:xfrm>
          <a:prstGeom prst="rect">
            <a:avLst/>
          </a:prstGeom>
        </p:spPr>
      </p:pic>
      <p:sp>
        <p:nvSpPr>
          <p:cNvPr id="5" name="Text Placeholder 4">
            <a:extLst>
              <a:ext uri="{FF2B5EF4-FFF2-40B4-BE49-F238E27FC236}">
                <a16:creationId xmlns:a16="http://schemas.microsoft.com/office/drawing/2014/main" id="{CEBF2CFE-C88D-7F44-BDA4-32B6070D7CF4}"/>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017472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6CE87-0E67-264D-855D-A5F125E4EC86}"/>
              </a:ext>
            </a:extLst>
          </p:cNvPr>
          <p:cNvSpPr>
            <a:spLocks noGrp="1"/>
          </p:cNvSpPr>
          <p:nvPr>
            <p:ph type="title"/>
          </p:nvPr>
        </p:nvSpPr>
        <p:spPr>
          <a:xfrm>
            <a:off x="575837" y="457200"/>
            <a:ext cx="3932237" cy="1600200"/>
          </a:xfrm>
        </p:spPr>
        <p:txBody>
          <a:bodyPr/>
          <a:lstStyle/>
          <a:p>
            <a:r>
              <a:rPr lang="en-US" dirty="0"/>
              <a:t>Of </a:t>
            </a:r>
            <a:r>
              <a:rPr lang="en-US" dirty="0" err="1"/>
              <a:t>Jd’A’s</a:t>
            </a:r>
            <a:r>
              <a:rPr lang="en-US" dirty="0"/>
              <a:t> Appearance.</a:t>
            </a:r>
            <a:br>
              <a:rPr lang="en-US" dirty="0"/>
            </a:br>
            <a:endParaRPr lang="en-US" dirty="0"/>
          </a:p>
        </p:txBody>
      </p:sp>
      <p:sp>
        <p:nvSpPr>
          <p:cNvPr id="6" name="Content Placeholder 5">
            <a:extLst>
              <a:ext uri="{FF2B5EF4-FFF2-40B4-BE49-F238E27FC236}">
                <a16:creationId xmlns:a16="http://schemas.microsoft.com/office/drawing/2014/main" id="{5238CE74-F668-CC49-9DBC-2A56446A7283}"/>
              </a:ext>
            </a:extLst>
          </p:cNvPr>
          <p:cNvSpPr>
            <a:spLocks noGrp="1"/>
          </p:cNvSpPr>
          <p:nvPr>
            <p:ph idx="1"/>
          </p:nvPr>
        </p:nvSpPr>
        <p:spPr>
          <a:xfrm>
            <a:off x="4628561" y="697584"/>
            <a:ext cx="6726827" cy="5627801"/>
          </a:xfrm>
        </p:spPr>
        <p:txBody>
          <a:bodyPr>
            <a:normAutofit fontScale="77500" lnSpcReduction="20000"/>
          </a:bodyPr>
          <a:lstStyle/>
          <a:p>
            <a:endParaRPr lang="en-US" i="1" dirty="0">
              <a:latin typeface="Book Antiqua" panose="02040602050305030304" pitchFamily="18" charset="0"/>
              <a:cs typeface="APPLE CHANCERY" panose="03020702040506060504" pitchFamily="66" charset="-79"/>
            </a:endParaRPr>
          </a:p>
          <a:p>
            <a:pPr>
              <a:lnSpc>
                <a:spcPct val="120000"/>
              </a:lnSpc>
            </a:pPr>
            <a:r>
              <a:rPr lang="en-US" dirty="0">
                <a:latin typeface="+mj-lt"/>
                <a:cs typeface="Apple Chancery" panose="03020702040506060504" pitchFamily="66" charset="-79"/>
              </a:rPr>
              <a:t>“This Maid has a certain elegance. She has a virile bearing, speaks little, shows an admirable prudence in all her words. She has a pretty, woman’s voice, eats little, drinks very little wine; she enjoys riding a horse and takes pleasure in fine arms, greatly likes the company of noble fighting men, detests numerous assemblies and meetings, readily sheds copious tears, has a cheerful face; she bears the weight and burden of </a:t>
            </a:r>
            <a:r>
              <a:rPr lang="en-US" dirty="0" err="1">
                <a:latin typeface="+mj-lt"/>
                <a:cs typeface="Apple Chancery" panose="03020702040506060504" pitchFamily="66" charset="-79"/>
              </a:rPr>
              <a:t>armour</a:t>
            </a:r>
            <a:r>
              <a:rPr lang="en-US" dirty="0">
                <a:latin typeface="+mj-lt"/>
                <a:cs typeface="Apple Chancery" panose="03020702040506060504" pitchFamily="66" charset="-79"/>
              </a:rPr>
              <a:t> incredibly well, to such a point that she has remained fully armed during six days and nights.”</a:t>
            </a:r>
          </a:p>
        </p:txBody>
      </p:sp>
      <p:sp>
        <p:nvSpPr>
          <p:cNvPr id="7" name="Text Placeholder 6">
            <a:extLst>
              <a:ext uri="{FF2B5EF4-FFF2-40B4-BE49-F238E27FC236}">
                <a16:creationId xmlns:a16="http://schemas.microsoft.com/office/drawing/2014/main" id="{81EAB92B-AF27-804F-A875-C7D328623AEE}"/>
              </a:ext>
            </a:extLst>
          </p:cNvPr>
          <p:cNvSpPr>
            <a:spLocks noGrp="1"/>
          </p:cNvSpPr>
          <p:nvPr>
            <p:ph type="body" sz="half" idx="2"/>
          </p:nvPr>
        </p:nvSpPr>
        <p:spPr>
          <a:xfrm>
            <a:off x="575837" y="2057400"/>
            <a:ext cx="3932237" cy="3811588"/>
          </a:xfrm>
        </p:spPr>
        <p:txBody>
          <a:bodyPr/>
          <a:lstStyle/>
          <a:p>
            <a:r>
              <a:rPr lang="en-US" dirty="0" err="1"/>
              <a:t>Boulainvilliers</a:t>
            </a:r>
            <a:r>
              <a:rPr lang="en-US" dirty="0"/>
              <a:t> wrote this on June 21, 1431. </a:t>
            </a:r>
          </a:p>
          <a:p>
            <a:endParaRPr lang="en-US" dirty="0"/>
          </a:p>
          <a:p>
            <a:r>
              <a:rPr lang="en-US" dirty="0"/>
              <a:t>The words are reported by </a:t>
            </a:r>
            <a:r>
              <a:rPr lang="en-US" dirty="0" err="1"/>
              <a:t>Pernoud</a:t>
            </a:r>
            <a:r>
              <a:rPr lang="en-US" dirty="0"/>
              <a:t> (p. 98), from Manuscript she assesses as valid. She affirms that the text is probably accurate, “…these may be more or less true because he did probably see Joan.”</a:t>
            </a:r>
          </a:p>
        </p:txBody>
      </p:sp>
    </p:spTree>
    <p:extLst>
      <p:ext uri="{BB962C8B-B14F-4D97-AF65-F5344CB8AC3E}">
        <p14:creationId xmlns:p14="http://schemas.microsoft.com/office/powerpoint/2010/main" val="1441021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9347E083-DAB6-6F47-AADD-7CAF430E7EEB}"/>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Meaning</a:t>
            </a:r>
            <a:br>
              <a:rPr lang="en-US" sz="6000" kern="1200" dirty="0">
                <a:solidFill>
                  <a:schemeClr val="tx1"/>
                </a:solidFill>
                <a:latin typeface="+mj-lt"/>
                <a:ea typeface="+mj-ea"/>
                <a:cs typeface="+mj-cs"/>
              </a:rPr>
            </a:br>
            <a:endParaRPr lang="en-US" sz="6000" kern="1200" dirty="0">
              <a:solidFill>
                <a:schemeClr val="tx1"/>
              </a:solidFill>
              <a:latin typeface="+mj-lt"/>
              <a:ea typeface="+mj-ea"/>
              <a:cs typeface="+mj-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222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74FB64-A873-134F-B28D-AEB31D215673}"/>
              </a:ext>
            </a:extLst>
          </p:cNvPr>
          <p:cNvSpPr>
            <a:spLocks noGrp="1"/>
          </p:cNvSpPr>
          <p:nvPr>
            <p:ph type="title"/>
          </p:nvPr>
        </p:nvSpPr>
        <p:spPr>
          <a:xfrm>
            <a:off x="645065" y="1463040"/>
            <a:ext cx="3796306" cy="2690949"/>
          </a:xfrm>
        </p:spPr>
        <p:txBody>
          <a:bodyPr anchor="t">
            <a:normAutofit/>
          </a:bodyPr>
          <a:lstStyle/>
          <a:p>
            <a:r>
              <a:rPr lang="en-US" sz="4800" dirty="0"/>
              <a:t>Making Her Way</a:t>
            </a: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8FB103-8AAB-5345-9E28-E1A576BA1D5A}"/>
              </a:ext>
            </a:extLst>
          </p:cNvPr>
          <p:cNvSpPr>
            <a:spLocks noGrp="1"/>
          </p:cNvSpPr>
          <p:nvPr>
            <p:ph idx="1"/>
          </p:nvPr>
        </p:nvSpPr>
        <p:spPr>
          <a:xfrm>
            <a:off x="5656218" y="1463039"/>
            <a:ext cx="5542387" cy="4300447"/>
          </a:xfrm>
        </p:spPr>
        <p:txBody>
          <a:bodyPr anchor="t">
            <a:normAutofit/>
          </a:bodyPr>
          <a:lstStyle/>
          <a:p>
            <a:pPr marL="285750" indent="-285750">
              <a:buFont typeface="Arial" panose="020B0604020202020204" pitchFamily="34" charset="0"/>
              <a:buChar char="•"/>
            </a:pPr>
            <a:r>
              <a:rPr lang="en-US" sz="2000" dirty="0"/>
              <a:t>Joan is described as generally well-behaved, slightly more devout than her friends.</a:t>
            </a:r>
          </a:p>
          <a:p>
            <a:pPr marL="285750" indent="-285750">
              <a:buFont typeface="Arial" panose="020B0604020202020204" pitchFamily="34" charset="0"/>
              <a:buChar char="•"/>
            </a:pPr>
            <a:r>
              <a:rPr lang="en-US" sz="2000" dirty="0"/>
              <a:t>In about 1424, Joan (we learn from later reports) hears voices and sees visions of saints who urge her to lead an effort to drive the English out of France.</a:t>
            </a:r>
          </a:p>
          <a:p>
            <a:pPr marL="285750" indent="-285750">
              <a:buFont typeface="Arial" panose="020B0604020202020204" pitchFamily="34" charset="0"/>
              <a:buChar char="•"/>
            </a:pPr>
            <a:r>
              <a:rPr lang="en-US" sz="2000" dirty="0"/>
              <a:t>She initially pushes back against the idea, explaining to the voices/visions that she is not capable of doing what they ask.</a:t>
            </a:r>
          </a:p>
        </p:txBody>
      </p:sp>
    </p:spTree>
    <p:extLst>
      <p:ext uri="{BB962C8B-B14F-4D97-AF65-F5344CB8AC3E}">
        <p14:creationId xmlns:p14="http://schemas.microsoft.com/office/powerpoint/2010/main" val="2026245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6FEFD48-8ACD-1548-A6D3-B0A46EE0E5D9}"/>
              </a:ext>
            </a:extLst>
          </p:cNvPr>
          <p:cNvSpPr>
            <a:spLocks noGrp="1"/>
          </p:cNvSpPr>
          <p:nvPr>
            <p:ph type="title"/>
          </p:nvPr>
        </p:nvSpPr>
        <p:spPr>
          <a:xfrm>
            <a:off x="838200" y="365125"/>
            <a:ext cx="5558489" cy="1325563"/>
          </a:xfrm>
        </p:spPr>
        <p:txBody>
          <a:bodyPr>
            <a:normAutofit/>
          </a:bodyPr>
          <a:lstStyle/>
          <a:p>
            <a:r>
              <a:rPr lang="en-US"/>
              <a:t>An Exaggeration? By an Historian?</a:t>
            </a:r>
          </a:p>
        </p:txBody>
      </p:sp>
      <p:sp>
        <p:nvSpPr>
          <p:cNvPr id="21" name="Freeform: Shape 2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4A03775F-5F3E-BF4D-8B9C-672C76A8332F}"/>
              </a:ext>
            </a:extLst>
          </p:cNvPr>
          <p:cNvSpPr>
            <a:spLocks noGrp="1"/>
          </p:cNvSpPr>
          <p:nvPr>
            <p:ph idx="1"/>
          </p:nvPr>
        </p:nvSpPr>
        <p:spPr>
          <a:xfrm>
            <a:off x="838200" y="1825625"/>
            <a:ext cx="5558489" cy="4351338"/>
          </a:xfrm>
        </p:spPr>
        <p:txBody>
          <a:bodyPr>
            <a:normAutofit/>
          </a:bodyPr>
          <a:lstStyle/>
          <a:p>
            <a:pPr marL="0" indent="0">
              <a:buNone/>
            </a:pPr>
            <a:r>
              <a:rPr lang="en-US" sz="1800" i="1">
                <a:latin typeface="+mj-lt"/>
                <a:cs typeface="APPLE CHANCERY" panose="03020702040506060504" pitchFamily="66" charset="-79"/>
              </a:rPr>
              <a:t>In the firmament of history, Joan of Arc is a massive star. Her light shines brighter than that of any other figure of her time and place. Her story is unique, and at the same time universal in its reach. She is, famously, a protean icon: a hero to nationalists, monarchists, liberals, socialists, the right, the left, Catholics, Protestants, traditionalists, feminists, Vichy, and the Resistance. </a:t>
            </a:r>
          </a:p>
          <a:p>
            <a:pPr marL="0" indent="0">
              <a:buNone/>
            </a:pPr>
            <a:r>
              <a:rPr lang="en-US" sz="1800" i="1">
                <a:latin typeface="+mj-lt"/>
                <a:cs typeface="APPLE CHANCERY" panose="03020702040506060504" pitchFamily="66" charset="-79"/>
              </a:rPr>
              <a:t>She is a recurring motif, a theme replayed in art, literature, music and film. And the process of recounting her story and making her myth began from the moment she stepped into public view; she was as much an object of fascination and a subject of impassioned argument during her short life as she has been ever since .”</a:t>
            </a:r>
          </a:p>
          <a:p>
            <a:pPr marL="0" indent="0">
              <a:buNone/>
            </a:pPr>
            <a:r>
              <a:rPr lang="en-US" sz="1800" i="1">
                <a:latin typeface="APPLE CHANCERY" panose="03020702040506060504" pitchFamily="66" charset="-79"/>
                <a:cs typeface="APPLE CHANCERY" panose="03020702040506060504" pitchFamily="66" charset="-79"/>
              </a:rPr>
              <a:t>Castor, 1</a:t>
            </a:r>
          </a:p>
        </p:txBody>
      </p:sp>
      <p:sp>
        <p:nvSpPr>
          <p:cNvPr id="23" name="Oval 2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Block Arc 2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eeform: Shape 2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9" name="Straight Connector 2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Arc 3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950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4AB18-8345-E54B-B03B-673EF2522516}"/>
              </a:ext>
            </a:extLst>
          </p:cNvPr>
          <p:cNvSpPr>
            <a:spLocks noGrp="1"/>
          </p:cNvSpPr>
          <p:nvPr>
            <p:ph type="title"/>
          </p:nvPr>
        </p:nvSpPr>
        <p:spPr>
          <a:xfrm>
            <a:off x="841248" y="548640"/>
            <a:ext cx="3600860" cy="5431536"/>
          </a:xfrm>
        </p:spPr>
        <p:txBody>
          <a:bodyPr>
            <a:normAutofit/>
          </a:bodyPr>
          <a:lstStyle/>
          <a:p>
            <a:r>
              <a:rPr lang="en-US" sz="5400"/>
              <a:t>Shaw—Change and God</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1B4990-8639-644F-8144-30D710062165}"/>
              </a:ext>
            </a:extLst>
          </p:cNvPr>
          <p:cNvSpPr>
            <a:spLocks noGrp="1"/>
          </p:cNvSpPr>
          <p:nvPr>
            <p:ph idx="1"/>
          </p:nvPr>
        </p:nvSpPr>
        <p:spPr>
          <a:xfrm>
            <a:off x="5126418" y="552091"/>
            <a:ext cx="6224335" cy="5431536"/>
          </a:xfrm>
        </p:spPr>
        <p:txBody>
          <a:bodyPr anchor="ctr">
            <a:normAutofit/>
          </a:bodyPr>
          <a:lstStyle/>
          <a:p>
            <a:r>
              <a:rPr lang="en-US" sz="2200"/>
              <a:t>“All evolution in thought and conduct must at first appear to be heresy and misconduct…. As the law of God in any sense of the word which can now command a faith proof against science is a law of evolution, it follows that the law of God is a law of change, and that when the Churches set themselves against change as such, they are setting themselves against the law of God.”</a:t>
            </a:r>
          </a:p>
          <a:p>
            <a:pPr marL="0" indent="0">
              <a:buNone/>
            </a:pPr>
            <a:r>
              <a:rPr lang="en-US" sz="2200"/>
              <a:t>Preface, Penguin 38</a:t>
            </a:r>
          </a:p>
        </p:txBody>
      </p:sp>
    </p:spTree>
    <p:extLst>
      <p:ext uri="{BB962C8B-B14F-4D97-AF65-F5344CB8AC3E}">
        <p14:creationId xmlns:p14="http://schemas.microsoft.com/office/powerpoint/2010/main" val="738758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236B2-A340-614E-896E-1A23A4BDB79C}"/>
              </a:ext>
            </a:extLst>
          </p:cNvPr>
          <p:cNvSpPr>
            <a:spLocks noGrp="1"/>
          </p:cNvSpPr>
          <p:nvPr>
            <p:ph type="title"/>
          </p:nvPr>
        </p:nvSpPr>
        <p:spPr>
          <a:xfrm>
            <a:off x="700605" y="548640"/>
            <a:ext cx="3741503" cy="5431536"/>
          </a:xfrm>
        </p:spPr>
        <p:txBody>
          <a:bodyPr>
            <a:normAutofit/>
          </a:bodyPr>
          <a:lstStyle/>
          <a:p>
            <a:r>
              <a:rPr lang="en-US" sz="5400" dirty="0"/>
              <a:t>Shaw—Genius/Saint</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9D0FC2-53A6-5E49-8B37-4AEC8613558A}"/>
              </a:ext>
            </a:extLst>
          </p:cNvPr>
          <p:cNvSpPr>
            <a:spLocks noGrp="1"/>
          </p:cNvSpPr>
          <p:nvPr>
            <p:ph idx="1"/>
          </p:nvPr>
        </p:nvSpPr>
        <p:spPr>
          <a:xfrm>
            <a:off x="5126418" y="552091"/>
            <a:ext cx="6224335" cy="5431536"/>
          </a:xfrm>
        </p:spPr>
        <p:txBody>
          <a:bodyPr anchor="ctr">
            <a:normAutofit lnSpcReduction="10000"/>
          </a:bodyPr>
          <a:lstStyle/>
          <a:p>
            <a:r>
              <a:rPr lang="en-US" sz="2000" dirty="0"/>
              <a:t>“Let us be clear about the meaning of the terms. A genius is a person who, seeing farther and probing deeper than other people, has a different set of ethical valuations from theirs, and has energy enough to give effect to this extra vision and its valuations in whatever manner best suits his or her specific talents. A saint is one who, having practiced heroic virtues, and enjoying revelations or powers of the order which The Church classes technically as supernatural, is eligible for canonization.”</a:t>
            </a:r>
          </a:p>
          <a:p>
            <a:pPr marL="0" indent="0" algn="r">
              <a:buNone/>
            </a:pPr>
            <a:r>
              <a:rPr lang="en-US" sz="2000" dirty="0"/>
              <a:t>Preface, Penguin, 7-8</a:t>
            </a:r>
          </a:p>
          <a:p>
            <a:r>
              <a:rPr lang="en-US" sz="2000" dirty="0"/>
              <a:t>”Had she been a sage and monarch in whom the most venerable hierarchy and the most illustrious dynasty converged, her pretensions and proceedings would have been as trying to the official mind as the pretensions of Caesar were to Cassius. As her actual condition was pure upstart, there were only two opinions about her. One was that she was miraculous: the other that she was unbearable.”</a:t>
            </a:r>
          </a:p>
          <a:p>
            <a:pPr marL="0" indent="0" algn="r">
              <a:buNone/>
            </a:pPr>
            <a:r>
              <a:rPr lang="en-US" sz="2000" dirty="0"/>
              <a:t>Preface, Penguin, 4</a:t>
            </a:r>
          </a:p>
        </p:txBody>
      </p:sp>
    </p:spTree>
    <p:extLst>
      <p:ext uri="{BB962C8B-B14F-4D97-AF65-F5344CB8AC3E}">
        <p14:creationId xmlns:p14="http://schemas.microsoft.com/office/powerpoint/2010/main" val="1144917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4531A-2259-A642-B6F8-5154E8166B44}"/>
              </a:ext>
            </a:extLst>
          </p:cNvPr>
          <p:cNvSpPr>
            <a:spLocks noGrp="1"/>
          </p:cNvSpPr>
          <p:nvPr>
            <p:ph type="title"/>
          </p:nvPr>
        </p:nvSpPr>
        <p:spPr>
          <a:xfrm>
            <a:off x="841248" y="548640"/>
            <a:ext cx="3600860" cy="5431536"/>
          </a:xfrm>
        </p:spPr>
        <p:txBody>
          <a:bodyPr>
            <a:normAutofit/>
          </a:bodyPr>
          <a:lstStyle/>
          <a:p>
            <a:r>
              <a:rPr lang="en-US" sz="5400" dirty="0"/>
              <a:t>Shaw-- Immaturity and Ignorance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50E51BD-2AAB-9540-BF94-D3ADCA084133}"/>
              </a:ext>
            </a:extLst>
          </p:cNvPr>
          <p:cNvSpPr>
            <a:spLocks noGrp="1"/>
          </p:cNvSpPr>
          <p:nvPr>
            <p:ph idx="1"/>
          </p:nvPr>
        </p:nvSpPr>
        <p:spPr>
          <a:xfrm>
            <a:off x="5126418" y="552091"/>
            <a:ext cx="6224335" cy="5431536"/>
          </a:xfrm>
        </p:spPr>
        <p:txBody>
          <a:bodyPr anchor="ctr">
            <a:normAutofit/>
          </a:bodyPr>
          <a:lstStyle/>
          <a:p>
            <a:pPr marL="0" indent="0">
              <a:buNone/>
            </a:pPr>
            <a:r>
              <a:rPr lang="en-US" sz="2200" dirty="0"/>
              <a:t>“This combination of inept youth and academic ignorance with great natural capacity, push, courage, devotion, originality, and oddity, fully accounts for all the facts of Joan’s career, and makes her a credible historical and human phenomenon, but it clashes most discordantly both with the idolatrous romance that has grown up around her, and the belittling skepticism that reacts against that romance.” </a:t>
            </a:r>
          </a:p>
          <a:p>
            <a:pPr marL="0" indent="0" algn="r">
              <a:buNone/>
            </a:pPr>
            <a:r>
              <a:rPr lang="en-US" sz="2200" dirty="0"/>
              <a:t>(Preface, Penguin, 23)</a:t>
            </a:r>
          </a:p>
        </p:txBody>
      </p:sp>
    </p:spTree>
    <p:extLst>
      <p:ext uri="{BB962C8B-B14F-4D97-AF65-F5344CB8AC3E}">
        <p14:creationId xmlns:p14="http://schemas.microsoft.com/office/powerpoint/2010/main" val="15358240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61B3AD-869C-0747-8C8A-7E56A9CC4C63}"/>
              </a:ext>
            </a:extLst>
          </p:cNvPr>
          <p:cNvSpPr>
            <a:spLocks noGrp="1"/>
          </p:cNvSpPr>
          <p:nvPr>
            <p:ph type="title"/>
          </p:nvPr>
        </p:nvSpPr>
        <p:spPr>
          <a:xfrm>
            <a:off x="841248" y="548640"/>
            <a:ext cx="3600860" cy="5431536"/>
          </a:xfrm>
        </p:spPr>
        <p:txBody>
          <a:bodyPr>
            <a:normAutofit/>
          </a:bodyPr>
          <a:lstStyle/>
          <a:p>
            <a:r>
              <a:rPr lang="en-US" sz="5400" dirty="0" err="1"/>
              <a:t>Pernoud</a:t>
            </a:r>
            <a:r>
              <a:rPr lang="en-US" sz="5400"/>
              <a:t> on Meaning</a:t>
            </a:r>
            <a:endParaRPr lang="en-US" sz="5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8D0D80-3F7F-D24F-B874-09BC77DC2B7D}"/>
              </a:ext>
            </a:extLst>
          </p:cNvPr>
          <p:cNvSpPr>
            <a:spLocks noGrp="1"/>
          </p:cNvSpPr>
          <p:nvPr>
            <p:ph idx="1"/>
          </p:nvPr>
        </p:nvSpPr>
        <p:spPr>
          <a:xfrm>
            <a:off x="5126418" y="552091"/>
            <a:ext cx="6224335" cy="5431536"/>
          </a:xfrm>
        </p:spPr>
        <p:txBody>
          <a:bodyPr anchor="ctr">
            <a:normAutofit/>
          </a:bodyPr>
          <a:lstStyle/>
          <a:p>
            <a:r>
              <a:rPr lang="en-US" sz="2200" dirty="0"/>
              <a:t>“Her elan reversed the course of historical events and gave a downtrodden people rekindled hope for their lost liberty (</a:t>
            </a:r>
            <a:r>
              <a:rPr lang="en-US" sz="2200" dirty="0" err="1"/>
              <a:t>Pernoud</a:t>
            </a:r>
            <a:r>
              <a:rPr lang="en-US" sz="2200" dirty="0"/>
              <a:t>, January 1998).”</a:t>
            </a:r>
          </a:p>
          <a:p>
            <a:endParaRPr lang="en-US" sz="2200" dirty="0"/>
          </a:p>
        </p:txBody>
      </p:sp>
    </p:spTree>
    <p:extLst>
      <p:ext uri="{BB962C8B-B14F-4D97-AF65-F5344CB8AC3E}">
        <p14:creationId xmlns:p14="http://schemas.microsoft.com/office/powerpoint/2010/main" val="1597432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C75DD5-DCF5-4344-9597-60B2FE8B8E6F}"/>
              </a:ext>
            </a:extLst>
          </p:cNvPr>
          <p:cNvSpPr>
            <a:spLocks noGrp="1"/>
          </p:cNvSpPr>
          <p:nvPr>
            <p:ph type="title"/>
          </p:nvPr>
        </p:nvSpPr>
        <p:spPr>
          <a:xfrm>
            <a:off x="686834" y="1153572"/>
            <a:ext cx="3200400" cy="4461163"/>
          </a:xfrm>
        </p:spPr>
        <p:txBody>
          <a:bodyPr>
            <a:normAutofit/>
          </a:bodyPr>
          <a:lstStyle/>
          <a:p>
            <a:r>
              <a:rPr lang="en-US">
                <a:solidFill>
                  <a:srgbClr val="FFFFFF"/>
                </a:solidFill>
              </a:rPr>
              <a:t>Anouilh on Meaning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C2B7787-8EA9-7D49-A3D9-98181C4CC37F}"/>
              </a:ext>
            </a:extLst>
          </p:cNvPr>
          <p:cNvSpPr>
            <a:spLocks noGrp="1"/>
          </p:cNvSpPr>
          <p:nvPr>
            <p:ph idx="1"/>
          </p:nvPr>
        </p:nvSpPr>
        <p:spPr>
          <a:xfrm>
            <a:off x="4447308" y="591344"/>
            <a:ext cx="6906491" cy="5585619"/>
          </a:xfrm>
        </p:spPr>
        <p:txBody>
          <a:bodyPr anchor="ctr">
            <a:normAutofit/>
          </a:bodyPr>
          <a:lstStyle/>
          <a:p>
            <a:r>
              <a:rPr lang="en-US" sz="1500" dirty="0"/>
              <a:t>The play that follows makes no attempt to explain the mystery of Joan. </a:t>
            </a:r>
          </a:p>
          <a:p>
            <a:r>
              <a:rPr lang="en-US" sz="1500" dirty="0"/>
              <a:t>The persistent effort of so-called modern minds to explain mysteries is, in any case, one of the most naive and foolish activities indulged in by the puny human brain since it became overstocked with shallow political and scientific notions, and can yield nothing, in the long run, but the nostalgic satisfaction of the small boy who discovers at last that his mechanical duck was made up of two wheels, three springs and a screw. The little boy holds in his hands three springs, two wheels and a screw, objects which are doubtless reassuring, but he has lost his mechanical duck, and he has usually not found an explanation. </a:t>
            </a:r>
          </a:p>
          <a:p>
            <a:r>
              <a:rPr lang="en-US" sz="1500" dirty="0"/>
              <a:t>For my own part I always refuse to tell children how things work, even when I know; and in the case of Joan I must confess that I did not know. </a:t>
            </a:r>
          </a:p>
          <a:p>
            <a:r>
              <a:rPr lang="en-US" sz="1500" dirty="0"/>
              <a:t>You cannot explain Joan, any more than you can explain the tiniest flower growing by the wayside. There’s just a little living flower that has always known, ever since it was a microscopic seed, how many petals it would have and how big they would grow, exactly how blue its blue would be and how it’s delicate scent would be compounded. There’s just the phenomenon of Joan, as there is the phenomenon of a daisy or of the sky or of a bird. What pretentious creatures men are, if that’s not enough for them. </a:t>
            </a:r>
          </a:p>
          <a:p>
            <a:r>
              <a:rPr lang="en-US" sz="1500" dirty="0"/>
              <a:t>Children, even when they are growing older, are allowed to make a bunch of daisies or play at imitating bird-song, even if they know nothing about botany or ornithology. That is just about what I have done. </a:t>
            </a:r>
          </a:p>
          <a:p>
            <a:endParaRPr lang="en-US" sz="1500" dirty="0"/>
          </a:p>
        </p:txBody>
      </p:sp>
    </p:spTree>
    <p:extLst>
      <p:ext uri="{BB962C8B-B14F-4D97-AF65-F5344CB8AC3E}">
        <p14:creationId xmlns:p14="http://schemas.microsoft.com/office/powerpoint/2010/main" val="239675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F09F6-F29C-D544-B7B3-F724C00DEDB8}"/>
              </a:ext>
            </a:extLst>
          </p:cNvPr>
          <p:cNvSpPr>
            <a:spLocks noGrp="1"/>
          </p:cNvSpPr>
          <p:nvPr>
            <p:ph type="title"/>
          </p:nvPr>
        </p:nvSpPr>
        <p:spPr>
          <a:xfrm>
            <a:off x="686834" y="1153572"/>
            <a:ext cx="3200400" cy="4461163"/>
          </a:xfrm>
        </p:spPr>
        <p:txBody>
          <a:bodyPr>
            <a:normAutofit/>
          </a:bodyPr>
          <a:lstStyle/>
          <a:p>
            <a:r>
              <a:rPr lang="en-US" sz="3700">
                <a:solidFill>
                  <a:srgbClr val="FFFFFF"/>
                </a:solidFill>
              </a:rPr>
              <a:t>Pernoud on meaning (Trial of Reconciliation)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8352D64-91CD-CD4F-9632-7D6DF69FD52F}"/>
              </a:ext>
            </a:extLst>
          </p:cNvPr>
          <p:cNvSpPr>
            <a:spLocks noGrp="1"/>
          </p:cNvSpPr>
          <p:nvPr>
            <p:ph idx="1"/>
          </p:nvPr>
        </p:nvSpPr>
        <p:spPr>
          <a:xfrm>
            <a:off x="4422594" y="681037"/>
            <a:ext cx="6906491" cy="5857875"/>
          </a:xfrm>
        </p:spPr>
        <p:txBody>
          <a:bodyPr anchor="ctr">
            <a:normAutofit/>
          </a:bodyPr>
          <a:lstStyle/>
          <a:p>
            <a:pPr marL="0" indent="0">
              <a:buNone/>
            </a:pPr>
            <a:r>
              <a:rPr lang="en-US" sz="2000" i="1" dirty="0"/>
              <a:t>“How very much we prefer to these clumsy </a:t>
            </a:r>
            <a:r>
              <a:rPr lang="en-US" sz="2000" i="1" dirty="0" err="1"/>
              <a:t>fumblings</a:t>
            </a:r>
            <a:r>
              <a:rPr lang="en-US" sz="2000" i="1" dirty="0"/>
              <a:t> the remark made by Robert Bresson, the first French film producer to devote a film to the history of Joan of Arc: asked whether his work would offer an “explanation” of the heroine, he replied: ‘One does not explain greatness, one tries to attune oneself to it.’ One might easily pour our torrents of ink in trying to explain Joan, futile, and without having understood in the least what kind of person she was. Quite opposite has been the attitude of the people of France since the fifteenth century: the people, feeling that, confronted with Joan, the wisest plan was to admire her, in admiring have understood her. They canonized Joan and made her their heroine, while Church and State were taking five hundred years to reach the same conclusion. </a:t>
            </a:r>
            <a:endParaRPr lang="en-US" sz="2000" dirty="0"/>
          </a:p>
          <a:p>
            <a:pPr marL="0" indent="0">
              <a:buNone/>
            </a:pPr>
            <a:r>
              <a:rPr lang="en-US" sz="2000" i="1" dirty="0"/>
              <a:t> </a:t>
            </a:r>
            <a:endParaRPr lang="en-US" sz="2000" dirty="0"/>
          </a:p>
          <a:p>
            <a:pPr marL="0" indent="0">
              <a:buNone/>
            </a:pPr>
            <a:r>
              <a:rPr lang="en-US" sz="2000" i="1" dirty="0"/>
              <a:t>It remains true that, for us, Joan is above all the saint of reconciliation—the one whom, whatever be our personal convictions, we admire and love because, over-riding all partisan points of view, each one of us can find in himself a reason to love her.” (277)</a:t>
            </a:r>
            <a:endParaRPr lang="en-US" sz="2000" dirty="0"/>
          </a:p>
          <a:p>
            <a:endParaRPr lang="en-US" sz="2000" dirty="0"/>
          </a:p>
        </p:txBody>
      </p:sp>
    </p:spTree>
    <p:extLst>
      <p:ext uri="{BB962C8B-B14F-4D97-AF65-F5344CB8AC3E}">
        <p14:creationId xmlns:p14="http://schemas.microsoft.com/office/powerpoint/2010/main" val="30034599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4A86D1E-CC76-6A4D-A674-3B1382F2D388}"/>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Anouilh (per </a:t>
            </a:r>
            <a:r>
              <a:rPr lang="en-US" dirty="0" err="1">
                <a:solidFill>
                  <a:srgbClr val="FFFFFF"/>
                </a:solidFill>
              </a:rPr>
              <a:t>Cauchon</a:t>
            </a:r>
            <a:r>
              <a:rPr lang="en-US" dirty="0">
                <a:solidFill>
                  <a:srgbClr val="FFFFFF"/>
                </a:solidFill>
              </a:rPr>
              <a:t>) on Greatness</a:t>
            </a:r>
            <a:br>
              <a:rPr lang="en-US" dirty="0">
                <a:solidFill>
                  <a:srgbClr val="FFFFFF"/>
                </a:solidFill>
              </a:rPr>
            </a:br>
            <a:endParaRPr lang="en-US" dirty="0">
              <a:solidFill>
                <a:srgbClr val="FFFFFF"/>
              </a:solidFill>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DD1DBB48-F9ED-744E-BB34-B3E23831CD25}"/>
              </a:ext>
            </a:extLst>
          </p:cNvPr>
          <p:cNvSpPr>
            <a:spLocks noGrp="1"/>
          </p:cNvSpPr>
          <p:nvPr>
            <p:ph idx="1"/>
          </p:nvPr>
        </p:nvSpPr>
        <p:spPr>
          <a:xfrm>
            <a:off x="4447308" y="591344"/>
            <a:ext cx="6906491" cy="5585619"/>
          </a:xfrm>
        </p:spPr>
        <p:txBody>
          <a:bodyPr anchor="ctr">
            <a:normAutofit/>
          </a:bodyPr>
          <a:lstStyle/>
          <a:p>
            <a:r>
              <a:rPr lang="en-US" sz="2600" dirty="0"/>
              <a:t>“Joan had no such help, and yet, though her faith fell on dreadful days, when she was left alone by men and by God, she also has gone on, recovering at once after the single moment when she weakened, bearing herself with her curious mixture of humility and insolence, or grandeur and good sense, even up to execution and death. We weren’t able to understand it then; we had our eyes buried in our mothers’ skirts, like children grown old. And yet, precisely in this loneliness, in the desert of a vanished God, in the privation and misery of the animal, the man is indeed great who continues to lift his head. Greatly alone.” (In Fry translation, 21)</a:t>
            </a:r>
          </a:p>
          <a:p>
            <a:endParaRPr lang="en-US" sz="2600" dirty="0"/>
          </a:p>
        </p:txBody>
      </p:sp>
    </p:spTree>
    <p:extLst>
      <p:ext uri="{BB962C8B-B14F-4D97-AF65-F5344CB8AC3E}">
        <p14:creationId xmlns:p14="http://schemas.microsoft.com/office/powerpoint/2010/main" val="903842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63A9D-D87C-AD42-A50A-A7D2A447E7A0}"/>
              </a:ext>
            </a:extLst>
          </p:cNvPr>
          <p:cNvSpPr>
            <a:spLocks noGrp="1"/>
          </p:cNvSpPr>
          <p:nvPr>
            <p:ph type="title"/>
          </p:nvPr>
        </p:nvSpPr>
        <p:spPr>
          <a:xfrm>
            <a:off x="686834" y="1153572"/>
            <a:ext cx="3200400" cy="4461163"/>
          </a:xfrm>
        </p:spPr>
        <p:txBody>
          <a:bodyPr>
            <a:normAutofit/>
          </a:bodyPr>
          <a:lstStyle/>
          <a:p>
            <a:r>
              <a:rPr lang="en-US">
                <a:solidFill>
                  <a:srgbClr val="FFFFFF"/>
                </a:solidFill>
              </a:rPr>
              <a:t>Anderson re Meaning, per Joan, Act II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0407C6-1DB6-8F41-87B4-0B1C78DE739C}"/>
              </a:ext>
            </a:extLst>
          </p:cNvPr>
          <p:cNvSpPr>
            <a:spLocks noGrp="1"/>
          </p:cNvSpPr>
          <p:nvPr>
            <p:ph idx="1"/>
          </p:nvPr>
        </p:nvSpPr>
        <p:spPr>
          <a:xfrm>
            <a:off x="4447308" y="591344"/>
            <a:ext cx="6906491" cy="5585619"/>
          </a:xfrm>
        </p:spPr>
        <p:txBody>
          <a:bodyPr anchor="ctr">
            <a:normAutofit/>
          </a:bodyPr>
          <a:lstStyle/>
          <a:p>
            <a:pPr marL="0" indent="0">
              <a:buNone/>
            </a:pPr>
            <a:r>
              <a:rPr lang="en-US" sz="2600" dirty="0"/>
              <a:t>“And, if I give my life for that choice, I know this too now: Every man gives his life for what he believes. Every woman gives her life for what she believes. Sometimes people believe in little or nothing, nevertheless they give up their lives to that little or nothing. One life is all we have, and we live it as we believe in living it, and then it’s gone. But to surrender what you are, and live without belief—that’s more terrible than dying—more terrible than dying young….</a:t>
            </a:r>
          </a:p>
          <a:p>
            <a:pPr marL="0" indent="0">
              <a:buNone/>
            </a:pPr>
            <a:endParaRPr lang="en-US" sz="2600" dirty="0"/>
          </a:p>
          <a:p>
            <a:pPr marL="0" indent="0">
              <a:buNone/>
            </a:pPr>
            <a:r>
              <a:rPr lang="en-US" sz="2600" dirty="0"/>
              <a:t>And if I were to do it over, I would do it again. I would follow my faith, even to the fire.”</a:t>
            </a:r>
          </a:p>
        </p:txBody>
      </p:sp>
    </p:spTree>
    <p:extLst>
      <p:ext uri="{BB962C8B-B14F-4D97-AF65-F5344CB8AC3E}">
        <p14:creationId xmlns:p14="http://schemas.microsoft.com/office/powerpoint/2010/main" val="3891117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6D8FD-3270-2A45-A9B2-BF8E989FD4AD}"/>
              </a:ext>
            </a:extLst>
          </p:cNvPr>
          <p:cNvSpPr>
            <a:spLocks noGrp="1"/>
          </p:cNvSpPr>
          <p:nvPr>
            <p:ph type="title"/>
          </p:nvPr>
        </p:nvSpPr>
        <p:spPr>
          <a:xfrm>
            <a:off x="686834" y="1153572"/>
            <a:ext cx="3200400" cy="4461163"/>
          </a:xfrm>
        </p:spPr>
        <p:txBody>
          <a:bodyPr>
            <a:normAutofit/>
          </a:bodyPr>
          <a:lstStyle/>
          <a:p>
            <a:r>
              <a:rPr lang="en-US" sz="3700" dirty="0">
                <a:solidFill>
                  <a:srgbClr val="FFFFFF"/>
                </a:solidFill>
              </a:rPr>
              <a:t>Brueggemann’s Prophetic Imagination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0952AC8-7614-CB43-9F88-5FC52981EBC8}"/>
              </a:ext>
            </a:extLst>
          </p:cNvPr>
          <p:cNvSpPr>
            <a:spLocks noGrp="1"/>
          </p:cNvSpPr>
          <p:nvPr>
            <p:ph idx="1"/>
          </p:nvPr>
        </p:nvSpPr>
        <p:spPr>
          <a:xfrm>
            <a:off x="4447308" y="591344"/>
            <a:ext cx="6906491" cy="5585619"/>
          </a:xfrm>
        </p:spPr>
        <p:txBody>
          <a:bodyPr anchor="ctr">
            <a:normAutofit/>
          </a:bodyPr>
          <a:lstStyle/>
          <a:p>
            <a:pPr marL="0" indent="0">
              <a:buNone/>
            </a:pPr>
            <a:r>
              <a:rPr lang="en-US" b="1" dirty="0"/>
              <a:t>Prophetic Imagination</a:t>
            </a:r>
            <a:r>
              <a:rPr lang="en-US" dirty="0"/>
              <a:t>, as defined by biblical scholar Walter Brueggemann, results from two capacities:</a:t>
            </a:r>
          </a:p>
          <a:p>
            <a:r>
              <a:rPr lang="en-US" b="1" dirty="0"/>
              <a:t>Criticality</a:t>
            </a:r>
            <a:r>
              <a:rPr lang="en-US" dirty="0"/>
              <a:t>—the capacity to see into the world’s pain.</a:t>
            </a:r>
          </a:p>
          <a:p>
            <a:r>
              <a:rPr lang="en-US" b="1" dirty="0"/>
              <a:t>Hopefulness</a:t>
            </a:r>
            <a:r>
              <a:rPr lang="en-US" dirty="0"/>
              <a:t>—the capacity to see into the world’s possibility.</a:t>
            </a:r>
          </a:p>
          <a:p>
            <a:pPr lvl="1"/>
            <a:r>
              <a:rPr lang="en-US" u="sng" dirty="0"/>
              <a:t>Neither numbed by despair</a:t>
            </a:r>
          </a:p>
          <a:p>
            <a:pPr lvl="1"/>
            <a:r>
              <a:rPr lang="en-US" u="sng" dirty="0"/>
              <a:t>Nor deluded by optimism</a:t>
            </a:r>
          </a:p>
        </p:txBody>
      </p:sp>
    </p:spTree>
    <p:extLst>
      <p:ext uri="{BB962C8B-B14F-4D97-AF65-F5344CB8AC3E}">
        <p14:creationId xmlns:p14="http://schemas.microsoft.com/office/powerpoint/2010/main" val="646563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standing in a garden&#10;&#10;Description automatically generated with low confidence">
            <a:extLst>
              <a:ext uri="{FF2B5EF4-FFF2-40B4-BE49-F238E27FC236}">
                <a16:creationId xmlns:a16="http://schemas.microsoft.com/office/drawing/2014/main" id="{2FD8FDD0-F2A2-104C-B8A1-31C9297FAE76}"/>
              </a:ext>
            </a:extLst>
          </p:cNvPr>
          <p:cNvPicPr>
            <a:picLocks noGrp="1" noChangeAspect="1"/>
          </p:cNvPicPr>
          <p:nvPr>
            <p:ph type="pic" idx="1"/>
          </p:nvPr>
        </p:nvPicPr>
        <p:blipFill rotWithShape="1">
          <a:blip r:embed="rId2"/>
          <a:srcRect b="25000"/>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6F974-A208-D74C-B1C4-47FF3EAD136A}"/>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3600" dirty="0">
                <a:solidFill>
                  <a:schemeClr val="tx1">
                    <a:lumMod val="85000"/>
                    <a:lumOff val="15000"/>
                  </a:schemeClr>
                </a:solidFill>
              </a:rPr>
              <a:t>(This is my favorite rendering of the young Joan listening.) </a:t>
            </a:r>
            <a:r>
              <a:rPr lang="en-US" sz="1800" dirty="0">
                <a:solidFill>
                  <a:schemeClr val="tx1">
                    <a:lumMod val="85000"/>
                    <a:lumOff val="15000"/>
                  </a:schemeClr>
                </a:solidFill>
              </a:rPr>
              <a:t>(at Met)</a:t>
            </a:r>
            <a:endParaRPr lang="en-US" sz="3600" dirty="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630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256EE-DDBB-3345-818E-AD2CFA45A99B}"/>
              </a:ext>
            </a:extLst>
          </p:cNvPr>
          <p:cNvSpPr>
            <a:spLocks noGrp="1"/>
          </p:cNvSpPr>
          <p:nvPr>
            <p:ph type="title"/>
          </p:nvPr>
        </p:nvSpPr>
        <p:spPr>
          <a:xfrm>
            <a:off x="443060" y="1153572"/>
            <a:ext cx="3444174" cy="4461163"/>
          </a:xfrm>
        </p:spPr>
        <p:txBody>
          <a:bodyPr>
            <a:normAutofit/>
          </a:bodyPr>
          <a:lstStyle/>
          <a:p>
            <a:r>
              <a:rPr lang="en-US" dirty="0">
                <a:solidFill>
                  <a:srgbClr val="FFFFFF"/>
                </a:solidFill>
              </a:rPr>
              <a:t>Ganz re Brueggemann and Leadership for Social Change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714C4E4-4115-9543-88B2-75D776853432}"/>
              </a:ext>
            </a:extLst>
          </p:cNvPr>
          <p:cNvSpPr>
            <a:spLocks noGrp="1"/>
          </p:cNvSpPr>
          <p:nvPr>
            <p:ph idx="1"/>
          </p:nvPr>
        </p:nvSpPr>
        <p:spPr>
          <a:xfrm>
            <a:off x="4447308" y="591344"/>
            <a:ext cx="6906491" cy="5585619"/>
          </a:xfrm>
        </p:spPr>
        <p:txBody>
          <a:bodyPr anchor="ctr">
            <a:normAutofit/>
          </a:bodyPr>
          <a:lstStyle/>
          <a:p>
            <a:r>
              <a:rPr lang="en-US" dirty="0"/>
              <a:t>Gifted with Prophetic Imagination, the person who seeks to effect social change </a:t>
            </a:r>
          </a:p>
          <a:p>
            <a:pPr lvl="1"/>
            <a:r>
              <a:rPr lang="en-US" dirty="0"/>
              <a:t>Tells the Story</a:t>
            </a:r>
          </a:p>
          <a:p>
            <a:pPr lvl="1"/>
            <a:r>
              <a:rPr lang="en-US" dirty="0"/>
              <a:t>Builds Relationships</a:t>
            </a:r>
          </a:p>
          <a:p>
            <a:pPr lvl="2"/>
            <a:r>
              <a:rPr lang="en-US" dirty="0"/>
              <a:t>Across Interested Persons / organizations</a:t>
            </a:r>
          </a:p>
          <a:p>
            <a:pPr lvl="2"/>
            <a:r>
              <a:rPr lang="en-US" dirty="0"/>
              <a:t>Throughout organizations</a:t>
            </a:r>
          </a:p>
          <a:p>
            <a:pPr lvl="1"/>
            <a:r>
              <a:rPr lang="en-US" dirty="0"/>
              <a:t>Devises Strategy</a:t>
            </a:r>
          </a:p>
          <a:p>
            <a:pPr lvl="2"/>
            <a:r>
              <a:rPr lang="en-US" dirty="0"/>
              <a:t>Complements Resources with Resourcefulness</a:t>
            </a:r>
          </a:p>
          <a:p>
            <a:pPr lvl="1"/>
            <a:r>
              <a:rPr lang="en-US" dirty="0"/>
              <a:t>Takes Action</a:t>
            </a:r>
          </a:p>
          <a:p>
            <a:pPr lvl="2"/>
            <a:r>
              <a:rPr lang="en-US" dirty="0"/>
              <a:t>Persists</a:t>
            </a:r>
          </a:p>
          <a:p>
            <a:pPr lvl="1"/>
            <a:endParaRPr lang="en-US" dirty="0"/>
          </a:p>
        </p:txBody>
      </p:sp>
    </p:spTree>
    <p:extLst>
      <p:ext uri="{BB962C8B-B14F-4D97-AF65-F5344CB8AC3E}">
        <p14:creationId xmlns:p14="http://schemas.microsoft.com/office/powerpoint/2010/main" val="42299465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itle 4">
            <a:extLst>
              <a:ext uri="{FF2B5EF4-FFF2-40B4-BE49-F238E27FC236}">
                <a16:creationId xmlns:a16="http://schemas.microsoft.com/office/drawing/2014/main" id="{69072197-B231-5344-81C4-DE58D058C7ED}"/>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dirty="0">
                <a:solidFill>
                  <a:schemeClr val="tx1"/>
                </a:solidFill>
                <a:latin typeface="+mj-lt"/>
                <a:ea typeface="+mj-ea"/>
                <a:cs typeface="+mj-cs"/>
              </a:rPr>
              <a:t>Miscellaneous</a:t>
            </a:r>
          </a:p>
        </p:txBody>
      </p:sp>
      <p:sp>
        <p:nvSpPr>
          <p:cNvPr id="18" name="Arc 17">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19">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529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46A583D2-5CC5-EC46-8742-DB7161166381}"/>
              </a:ext>
            </a:extLst>
          </p:cNvPr>
          <p:cNvPicPr>
            <a:picLocks noChangeAspect="1"/>
          </p:cNvPicPr>
          <p:nvPr/>
        </p:nvPicPr>
        <p:blipFill>
          <a:blip r:embed="rId2"/>
          <a:stretch>
            <a:fillRect/>
          </a:stretch>
        </p:blipFill>
        <p:spPr>
          <a:xfrm rot="16200000">
            <a:off x="3790635" y="-2177680"/>
            <a:ext cx="4934146" cy="10492867"/>
          </a:xfrm>
          <a:prstGeom prst="rect">
            <a:avLst/>
          </a:prstGeom>
        </p:spPr>
      </p:pic>
      <p:sp>
        <p:nvSpPr>
          <p:cNvPr id="4" name="Title 3">
            <a:extLst>
              <a:ext uri="{FF2B5EF4-FFF2-40B4-BE49-F238E27FC236}">
                <a16:creationId xmlns:a16="http://schemas.microsoft.com/office/drawing/2014/main" id="{DE446B89-0428-C54B-8D0B-EB72D640996C}"/>
              </a:ext>
            </a:extLst>
          </p:cNvPr>
          <p:cNvSpPr>
            <a:spLocks noGrp="1"/>
          </p:cNvSpPr>
          <p:nvPr>
            <p:ph type="title"/>
          </p:nvPr>
        </p:nvSpPr>
        <p:spPr>
          <a:xfrm>
            <a:off x="854582" y="1025612"/>
            <a:ext cx="10492868" cy="3536864"/>
          </a:xfrm>
        </p:spPr>
        <p:txBody>
          <a:bodyPr/>
          <a:lstStyle/>
          <a:p>
            <a:endParaRPr lang="en-US" dirty="0"/>
          </a:p>
        </p:txBody>
      </p:sp>
      <p:sp>
        <p:nvSpPr>
          <p:cNvPr id="5" name="Text Placeholder 4">
            <a:extLst>
              <a:ext uri="{FF2B5EF4-FFF2-40B4-BE49-F238E27FC236}">
                <a16:creationId xmlns:a16="http://schemas.microsoft.com/office/drawing/2014/main" id="{0A91D16C-2A98-D34B-A398-2540AD50908E}"/>
              </a:ext>
            </a:extLst>
          </p:cNvPr>
          <p:cNvSpPr>
            <a:spLocks noGrp="1"/>
          </p:cNvSpPr>
          <p:nvPr>
            <p:ph type="body" idx="1"/>
          </p:nvPr>
        </p:nvSpPr>
        <p:spPr>
          <a:xfrm>
            <a:off x="831850" y="5325762"/>
            <a:ext cx="10515600" cy="763888"/>
          </a:xfrm>
        </p:spPr>
        <p:txBody>
          <a:bodyPr/>
          <a:lstStyle/>
          <a:p>
            <a:r>
              <a:rPr lang="en-US" dirty="0"/>
              <a:t>Joan’s Signature, November 1429</a:t>
            </a:r>
          </a:p>
        </p:txBody>
      </p:sp>
    </p:spTree>
    <p:extLst>
      <p:ext uri="{BB962C8B-B14F-4D97-AF65-F5344CB8AC3E}">
        <p14:creationId xmlns:p14="http://schemas.microsoft.com/office/powerpoint/2010/main" val="1539916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1C8E7-C2C7-1541-B247-E6C6EDD64B3E}"/>
              </a:ext>
            </a:extLst>
          </p:cNvPr>
          <p:cNvSpPr>
            <a:spLocks noGrp="1"/>
          </p:cNvSpPr>
          <p:nvPr>
            <p:ph type="title"/>
          </p:nvPr>
        </p:nvSpPr>
        <p:spPr>
          <a:xfrm>
            <a:off x="652750" y="657498"/>
            <a:ext cx="4806184" cy="3644537"/>
          </a:xfrm>
          <a:noFill/>
        </p:spPr>
        <p:txBody>
          <a:bodyPr vert="horz" lIns="91440" tIns="45720" rIns="91440" bIns="45720" rtlCol="0" anchor="b">
            <a:normAutofit/>
          </a:bodyPr>
          <a:lstStyle/>
          <a:p>
            <a:r>
              <a:rPr lang="en-US" sz="5400">
                <a:solidFill>
                  <a:schemeClr val="bg1"/>
                </a:solidFill>
              </a:rPr>
              <a:t>U.S. War Bonds Poster</a:t>
            </a:r>
          </a:p>
        </p:txBody>
      </p:sp>
      <p:pic>
        <p:nvPicPr>
          <p:cNvPr id="6" name="Picture Placeholder 5" descr="A picture containing text&#10;&#10;Description automatically generated">
            <a:extLst>
              <a:ext uri="{FF2B5EF4-FFF2-40B4-BE49-F238E27FC236}">
                <a16:creationId xmlns:a16="http://schemas.microsoft.com/office/drawing/2014/main" id="{CB42B035-100E-7746-8E43-916195CC03F0}"/>
              </a:ext>
            </a:extLst>
          </p:cNvPr>
          <p:cNvPicPr>
            <a:picLocks noGrp="1" noChangeAspect="1"/>
          </p:cNvPicPr>
          <p:nvPr>
            <p:ph type="pic" idx="1"/>
          </p:nvPr>
        </p:nvPicPr>
        <p:blipFill rotWithShape="1">
          <a:blip r:embed="rId2"/>
          <a:srcRect r="15758" b="-1"/>
          <a:stretch/>
        </p:blipFill>
        <p:spPr>
          <a:xfrm rot="5400000">
            <a:off x="5719826" y="376172"/>
            <a:ext cx="6858000" cy="6105655"/>
          </a:xfrm>
          <a:prstGeom prst="rect">
            <a:avLst/>
          </a:prstGeom>
        </p:spPr>
      </p:pic>
    </p:spTree>
    <p:extLst>
      <p:ext uri="{BB962C8B-B14F-4D97-AF65-F5344CB8AC3E}">
        <p14:creationId xmlns:p14="http://schemas.microsoft.com/office/powerpoint/2010/main" val="20966933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0">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DDF18-4B31-2644-979C-E27AD51DD2F4}"/>
              </a:ext>
            </a:extLst>
          </p:cNvPr>
          <p:cNvSpPr>
            <a:spLocks noGrp="1"/>
          </p:cNvSpPr>
          <p:nvPr>
            <p:ph type="title"/>
          </p:nvPr>
        </p:nvSpPr>
        <p:spPr>
          <a:xfrm>
            <a:off x="652750" y="657498"/>
            <a:ext cx="4806184" cy="3644537"/>
          </a:xfrm>
          <a:noFill/>
        </p:spPr>
        <p:txBody>
          <a:bodyPr vert="horz" lIns="91440" tIns="45720" rIns="91440" bIns="45720" rtlCol="0" anchor="b">
            <a:normAutofit/>
          </a:bodyPr>
          <a:lstStyle/>
          <a:p>
            <a:r>
              <a:rPr lang="en-US" sz="5400">
                <a:solidFill>
                  <a:schemeClr val="bg1"/>
                </a:solidFill>
              </a:rPr>
              <a:t>Classics Illustrated 1950</a:t>
            </a:r>
          </a:p>
        </p:txBody>
      </p:sp>
      <p:pic>
        <p:nvPicPr>
          <p:cNvPr id="6" name="Picture Placeholder 5" descr="A picture containing text&#10;&#10;Description automatically generated">
            <a:extLst>
              <a:ext uri="{FF2B5EF4-FFF2-40B4-BE49-F238E27FC236}">
                <a16:creationId xmlns:a16="http://schemas.microsoft.com/office/drawing/2014/main" id="{D3100D8A-5864-E344-8F15-771ED94D15D3}"/>
              </a:ext>
            </a:extLst>
          </p:cNvPr>
          <p:cNvPicPr>
            <a:picLocks noGrp="1" noChangeAspect="1"/>
          </p:cNvPicPr>
          <p:nvPr>
            <p:ph type="pic" idx="1"/>
          </p:nvPr>
        </p:nvPicPr>
        <p:blipFill rotWithShape="1">
          <a:blip r:embed="rId2"/>
          <a:srcRect r="15758" b="-1"/>
          <a:stretch/>
        </p:blipFill>
        <p:spPr>
          <a:xfrm rot="5400000">
            <a:off x="5719826" y="376172"/>
            <a:ext cx="6858000" cy="6105655"/>
          </a:xfrm>
          <a:prstGeom prst="rect">
            <a:avLst/>
          </a:prstGeom>
        </p:spPr>
      </p:pic>
      <p:sp>
        <p:nvSpPr>
          <p:cNvPr id="4" name="Text Placeholder 3">
            <a:extLst>
              <a:ext uri="{FF2B5EF4-FFF2-40B4-BE49-F238E27FC236}">
                <a16:creationId xmlns:a16="http://schemas.microsoft.com/office/drawing/2014/main" id="{D1E03F73-DAEA-BE4A-BE61-E40016161E49}"/>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1079209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DB9C61-90E0-484F-8602-02F49EDC1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468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7ED563-E5DB-4937-BF78-7893C4D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680" y="228036"/>
            <a:ext cx="11724640" cy="63779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A7B0D80E-3AB7-CC46-9C28-CAD8AE5813DF}"/>
              </a:ext>
            </a:extLst>
          </p:cNvPr>
          <p:cNvSpPr>
            <a:spLocks noGrp="1"/>
          </p:cNvSpPr>
          <p:nvPr>
            <p:ph type="title"/>
          </p:nvPr>
        </p:nvSpPr>
        <p:spPr>
          <a:xfrm>
            <a:off x="871220" y="860028"/>
            <a:ext cx="6006192" cy="1324907"/>
          </a:xfrm>
        </p:spPr>
        <p:txBody>
          <a:bodyPr vert="horz" lIns="91440" tIns="45720" rIns="91440" bIns="45720" rtlCol="0" anchor="ctr">
            <a:normAutofit/>
          </a:bodyPr>
          <a:lstStyle/>
          <a:p>
            <a:r>
              <a:rPr lang="en-US" sz="4400" dirty="0">
                <a:solidFill>
                  <a:srgbClr val="44684E"/>
                </a:solidFill>
              </a:rPr>
              <a:t>Image of St. Catherine </a:t>
            </a:r>
          </a:p>
        </p:txBody>
      </p:sp>
      <p:sp>
        <p:nvSpPr>
          <p:cNvPr id="6" name="Text Placeholder 5">
            <a:extLst>
              <a:ext uri="{FF2B5EF4-FFF2-40B4-BE49-F238E27FC236}">
                <a16:creationId xmlns:a16="http://schemas.microsoft.com/office/drawing/2014/main" id="{E3C4F3F9-549F-A949-9EE9-9ACFE1682E2D}"/>
              </a:ext>
            </a:extLst>
          </p:cNvPr>
          <p:cNvSpPr>
            <a:spLocks noGrp="1"/>
          </p:cNvSpPr>
          <p:nvPr>
            <p:ph type="body" sz="half" idx="2"/>
          </p:nvPr>
        </p:nvSpPr>
        <p:spPr>
          <a:xfrm>
            <a:off x="871220" y="2248823"/>
            <a:ext cx="6006192" cy="3928139"/>
          </a:xfrm>
        </p:spPr>
        <p:txBody>
          <a:bodyPr vert="horz" lIns="91440" tIns="45720" rIns="91440" bIns="45720" rtlCol="0">
            <a:normAutofit lnSpcReduction="10000"/>
          </a:bodyPr>
          <a:lstStyle/>
          <a:p>
            <a:r>
              <a:rPr lang="en-US" sz="2400" dirty="0">
                <a:solidFill>
                  <a:srgbClr val="44684E"/>
                </a:solidFill>
              </a:rPr>
              <a:t>Images show Catherine with sword. </a:t>
            </a:r>
          </a:p>
          <a:p>
            <a:pPr lvl="1"/>
            <a:r>
              <a:rPr lang="en-US" sz="2200" dirty="0">
                <a:solidFill>
                  <a:srgbClr val="44684E"/>
                </a:solidFill>
              </a:rPr>
              <a:t>[Joan’s own sword was brought to her from church of St. Catherine at </a:t>
            </a:r>
            <a:r>
              <a:rPr lang="en-US" sz="2200" dirty="0" err="1">
                <a:solidFill>
                  <a:srgbClr val="44684E"/>
                </a:solidFill>
              </a:rPr>
              <a:t>Fierbois</a:t>
            </a:r>
            <a:r>
              <a:rPr lang="en-US" sz="2200" dirty="0">
                <a:solidFill>
                  <a:srgbClr val="44684E"/>
                </a:solidFill>
              </a:rPr>
              <a:t> (near </a:t>
            </a:r>
            <a:r>
              <a:rPr lang="en-US" sz="2200" dirty="0" err="1">
                <a:solidFill>
                  <a:srgbClr val="44684E"/>
                </a:solidFill>
              </a:rPr>
              <a:t>Chinon</a:t>
            </a:r>
            <a:r>
              <a:rPr lang="en-US" sz="2200" dirty="0">
                <a:solidFill>
                  <a:srgbClr val="44684E"/>
                </a:solidFill>
              </a:rPr>
              <a:t>).] She testified that having attended Mass there three times in one day, she asked the monks who attended the church “if it was their pleasure that I should have the sword, and they sent it to me. It was not buried deep behind the altar (Harrison, 114).”</a:t>
            </a:r>
          </a:p>
          <a:p>
            <a:pPr lvl="1"/>
            <a:r>
              <a:rPr lang="en-US" sz="2200" dirty="0">
                <a:solidFill>
                  <a:srgbClr val="44684E"/>
                </a:solidFill>
              </a:rPr>
              <a:t>Legend has it that it was the sword of Charles Martel, the first king of the Franks, who had “buried it in the church, in secret bequeathing it to whomever God chose as its next owner.”</a:t>
            </a:r>
          </a:p>
        </p:txBody>
      </p:sp>
      <p:sp>
        <p:nvSpPr>
          <p:cNvPr id="17" name="Rectangle 16">
            <a:extLst>
              <a:ext uri="{FF2B5EF4-FFF2-40B4-BE49-F238E27FC236}">
                <a16:creationId xmlns:a16="http://schemas.microsoft.com/office/drawing/2014/main" id="{2306B647-FE95-4550-8350-3D2180C62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0466" y="699706"/>
            <a:ext cx="4114800" cy="5477256"/>
          </a:xfrm>
          <a:prstGeom prst="rect">
            <a:avLst/>
          </a:prstGeom>
          <a:solidFill>
            <a:srgbClr val="FFFFFF"/>
          </a:solidFill>
          <a:ln w="15875">
            <a:solidFill>
              <a:srgbClr val="446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text, fabric, bedclothes, picture frame&#10;&#10;Description automatically generated">
            <a:extLst>
              <a:ext uri="{FF2B5EF4-FFF2-40B4-BE49-F238E27FC236}">
                <a16:creationId xmlns:a16="http://schemas.microsoft.com/office/drawing/2014/main" id="{E8200FBD-6429-814A-A5F4-917CA35A6749}"/>
              </a:ext>
            </a:extLst>
          </p:cNvPr>
          <p:cNvPicPr>
            <a:picLocks noGrp="1" noChangeAspect="1"/>
          </p:cNvPicPr>
          <p:nvPr>
            <p:ph type="pic" idx="1"/>
          </p:nvPr>
        </p:nvPicPr>
        <p:blipFill rotWithShape="1">
          <a:blip r:embed="rId2"/>
          <a:srcRect l="17140" r="3536"/>
          <a:stretch/>
        </p:blipFill>
        <p:spPr>
          <a:xfrm rot="16200000">
            <a:off x="6760617" y="1462613"/>
            <a:ext cx="5151142" cy="3951439"/>
          </a:xfrm>
          <a:prstGeom prst="rect">
            <a:avLst/>
          </a:prstGeom>
        </p:spPr>
      </p:pic>
    </p:spTree>
    <p:extLst>
      <p:ext uri="{BB962C8B-B14F-4D97-AF65-F5344CB8AC3E}">
        <p14:creationId xmlns:p14="http://schemas.microsoft.com/office/powerpoint/2010/main" val="25962683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7"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76">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78" name="Rectangle 77">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920C682-B244-BA43-AD82-6C5D0BD5C30A}"/>
              </a:ext>
            </a:extLst>
          </p:cNvPr>
          <p:cNvSpPr>
            <a:spLocks noGrp="1"/>
          </p:cNvSpPr>
          <p:nvPr>
            <p:ph type="title"/>
          </p:nvPr>
        </p:nvSpPr>
        <p:spPr>
          <a:xfrm>
            <a:off x="895415" y="2075504"/>
            <a:ext cx="3654569" cy="2042725"/>
          </a:xfrm>
        </p:spPr>
        <p:txBody>
          <a:bodyPr vert="horz" lIns="91440" tIns="45720" rIns="91440" bIns="45720" rtlCol="0" anchor="b">
            <a:normAutofit/>
          </a:bodyPr>
          <a:lstStyle/>
          <a:p>
            <a:pPr algn="ctr"/>
            <a:r>
              <a:rPr lang="en-US" sz="5400" kern="1200">
                <a:solidFill>
                  <a:srgbClr val="FFFFFE"/>
                </a:solidFill>
                <a:latin typeface="+mj-lt"/>
                <a:ea typeface="+mj-ea"/>
                <a:cs typeface="+mj-cs"/>
              </a:rPr>
              <a:t>Coat of Arms</a:t>
            </a:r>
          </a:p>
        </p:txBody>
      </p:sp>
      <p:sp>
        <p:nvSpPr>
          <p:cNvPr id="82" name="Rectangle 81">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10;&#10;Description automatically generated">
            <a:extLst>
              <a:ext uri="{FF2B5EF4-FFF2-40B4-BE49-F238E27FC236}">
                <a16:creationId xmlns:a16="http://schemas.microsoft.com/office/drawing/2014/main" id="{AF0A5CF9-47F5-9444-B315-763E42229D5F}"/>
              </a:ext>
            </a:extLst>
          </p:cNvPr>
          <p:cNvPicPr>
            <a:picLocks noGrp="1" noChangeAspect="1"/>
          </p:cNvPicPr>
          <p:nvPr>
            <p:ph type="pic" idx="1"/>
          </p:nvPr>
        </p:nvPicPr>
        <p:blipFill rotWithShape="1">
          <a:blip r:embed="rId2"/>
          <a:srcRect r="19560" b="1"/>
          <a:stretch/>
        </p:blipFill>
        <p:spPr>
          <a:xfrm rot="5400000">
            <a:off x="5703889" y="530632"/>
            <a:ext cx="6227064" cy="5805880"/>
          </a:xfrm>
          <a:prstGeom prst="rect">
            <a:avLst/>
          </a:prstGeom>
          <a:ln w="9525">
            <a:noFill/>
          </a:ln>
        </p:spPr>
      </p:pic>
    </p:spTree>
    <p:extLst>
      <p:ext uri="{BB962C8B-B14F-4D97-AF65-F5344CB8AC3E}">
        <p14:creationId xmlns:p14="http://schemas.microsoft.com/office/powerpoint/2010/main" val="50401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Arc 1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969AAEE-33BD-1E45-AA7B-02ACBF99B511}"/>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The Voices Persist, and Joan begins to act</a:t>
            </a:r>
          </a:p>
        </p:txBody>
      </p:sp>
      <p:sp>
        <p:nvSpPr>
          <p:cNvPr id="6" name="Content Placeholder 5">
            <a:extLst>
              <a:ext uri="{FF2B5EF4-FFF2-40B4-BE49-F238E27FC236}">
                <a16:creationId xmlns:a16="http://schemas.microsoft.com/office/drawing/2014/main" id="{C1582FC1-70B0-564E-9A46-7D5419055478}"/>
              </a:ext>
            </a:extLst>
          </p:cNvPr>
          <p:cNvSpPr>
            <a:spLocks noGrp="1"/>
          </p:cNvSpPr>
          <p:nvPr>
            <p:ph idx="1"/>
          </p:nvPr>
        </p:nvSpPr>
        <p:spPr>
          <a:xfrm>
            <a:off x="4038600" y="4782320"/>
            <a:ext cx="7644627" cy="1329443"/>
          </a:xfrm>
        </p:spPr>
        <p:txBody>
          <a:bodyPr vert="horz" lIns="91440" tIns="45720" rIns="91440" bIns="45720" rtlCol="0">
            <a:normAutofit fontScale="92500" lnSpcReduction="10000"/>
          </a:bodyPr>
          <a:lstStyle/>
          <a:p>
            <a:pPr marL="0" indent="0" algn="r">
              <a:buNone/>
            </a:pPr>
            <a:r>
              <a:rPr lang="en-US" sz="2400" kern="1200" dirty="0">
                <a:solidFill>
                  <a:schemeClr val="tx1"/>
                </a:solidFill>
                <a:latin typeface="+mn-lt"/>
                <a:ea typeface="+mn-ea"/>
                <a:cs typeface="+mn-cs"/>
              </a:rPr>
              <a:t>She makes her way to the castle of the nearest person of authority, Robert </a:t>
            </a:r>
            <a:r>
              <a:rPr lang="en-US" sz="2400" kern="1200" dirty="0" err="1">
                <a:solidFill>
                  <a:schemeClr val="tx1"/>
                </a:solidFill>
                <a:latin typeface="+mn-lt"/>
                <a:ea typeface="+mn-ea"/>
                <a:cs typeface="+mn-cs"/>
              </a:rPr>
              <a:t>Baudricourt</a:t>
            </a:r>
            <a:r>
              <a:rPr lang="en-US" sz="2400" kern="1200" dirty="0">
                <a:solidFill>
                  <a:schemeClr val="tx1"/>
                </a:solidFill>
                <a:latin typeface="+mn-lt"/>
                <a:ea typeface="+mn-ea"/>
                <a:cs typeface="+mn-cs"/>
              </a:rPr>
              <a:t>, in </a:t>
            </a:r>
            <a:r>
              <a:rPr lang="en-US" sz="2400" kern="1200" dirty="0" err="1">
                <a:solidFill>
                  <a:schemeClr val="tx1"/>
                </a:solidFill>
                <a:latin typeface="+mn-lt"/>
                <a:ea typeface="+mn-ea"/>
                <a:cs typeface="+mn-cs"/>
              </a:rPr>
              <a:t>Vaucouleurs</a:t>
            </a:r>
            <a:r>
              <a:rPr lang="en-US" sz="2400" kern="1200" dirty="0">
                <a:solidFill>
                  <a:schemeClr val="tx1"/>
                </a:solidFill>
                <a:latin typeface="+mn-lt"/>
                <a:ea typeface="+mn-ea"/>
                <a:cs typeface="+mn-cs"/>
              </a:rPr>
              <a:t>.</a:t>
            </a:r>
          </a:p>
          <a:p>
            <a:pPr marL="0" indent="0" algn="r">
              <a:buNone/>
            </a:pPr>
            <a:r>
              <a:rPr lang="en-US" sz="2400" dirty="0"/>
              <a:t>With considerable ingenuity, she convinces him to support her intention to go to the prince.</a:t>
            </a:r>
            <a:r>
              <a:rPr lang="en-US" sz="2400" kern="1200" dirty="0">
                <a:solidFill>
                  <a:schemeClr val="tx1"/>
                </a:solidFill>
                <a:latin typeface="+mn-lt"/>
                <a:ea typeface="+mn-ea"/>
                <a:cs typeface="+mn-cs"/>
              </a:rPr>
              <a:t> </a:t>
            </a:r>
          </a:p>
        </p:txBody>
      </p:sp>
    </p:spTree>
    <p:extLst>
      <p:ext uri="{BB962C8B-B14F-4D97-AF65-F5344CB8AC3E}">
        <p14:creationId xmlns:p14="http://schemas.microsoft.com/office/powerpoint/2010/main" val="3339324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84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6C98C-B626-4340-A5F3-6D3F30251E39}"/>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She convinces </a:t>
            </a:r>
            <a:r>
              <a:rPr lang="en-US" sz="3600" dirty="0" err="1">
                <a:solidFill>
                  <a:srgbClr val="FFFFFF"/>
                </a:solidFill>
              </a:rPr>
              <a:t>Beaudricourt</a:t>
            </a:r>
            <a:r>
              <a:rPr lang="en-US" sz="3600" dirty="0">
                <a:solidFill>
                  <a:srgbClr val="FFFFFF"/>
                </a:solidFill>
              </a:rPr>
              <a:t> to provide her with costume and team to make her way to the Dauphin. </a:t>
            </a:r>
          </a:p>
        </p:txBody>
      </p:sp>
      <p:sp>
        <p:nvSpPr>
          <p:cNvPr id="2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text, people, group, posing&#10;&#10;Description automatically generated">
            <a:extLst>
              <a:ext uri="{FF2B5EF4-FFF2-40B4-BE49-F238E27FC236}">
                <a16:creationId xmlns:a16="http://schemas.microsoft.com/office/drawing/2014/main" id="{EAD6766C-4D92-134D-907B-3BB40EFBE0AD}"/>
              </a:ext>
            </a:extLst>
          </p:cNvPr>
          <p:cNvPicPr>
            <a:picLocks noGrp="1" noChangeAspect="1"/>
          </p:cNvPicPr>
          <p:nvPr>
            <p:ph type="pic" idx="1"/>
          </p:nvPr>
        </p:nvPicPr>
        <p:blipFill rotWithShape="1">
          <a:blip r:embed="rId3"/>
          <a:srcRect t="5250" b="5250"/>
          <a:stretch/>
        </p:blipFill>
        <p:spPr>
          <a:xfrm>
            <a:off x="976251" y="942538"/>
            <a:ext cx="7163222" cy="4808332"/>
          </a:xfrm>
          <a:prstGeom prst="rect">
            <a:avLst/>
          </a:prstGeom>
          <a:effectLst/>
        </p:spPr>
      </p:pic>
    </p:spTree>
    <p:extLst>
      <p:ext uri="{BB962C8B-B14F-4D97-AF65-F5344CB8AC3E}">
        <p14:creationId xmlns:p14="http://schemas.microsoft.com/office/powerpoint/2010/main" val="365738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0">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A2CBE-9BE7-7141-B289-4639F19FB9D1}"/>
              </a:ext>
            </a:extLst>
          </p:cNvPr>
          <p:cNvSpPr>
            <a:spLocks noGrp="1"/>
          </p:cNvSpPr>
          <p:nvPr>
            <p:ph type="title"/>
          </p:nvPr>
        </p:nvSpPr>
        <p:spPr>
          <a:xfrm>
            <a:off x="1285240" y="1050595"/>
            <a:ext cx="8074815" cy="1618489"/>
          </a:xfrm>
        </p:spPr>
        <p:txBody>
          <a:bodyPr anchor="ctr">
            <a:normAutofit/>
          </a:bodyPr>
          <a:lstStyle/>
          <a:p>
            <a:r>
              <a:rPr lang="en-US" sz="5600"/>
              <a:t>Winning over the Dauphin </a:t>
            </a:r>
          </a:p>
        </p:txBody>
      </p:sp>
      <p:sp>
        <p:nvSpPr>
          <p:cNvPr id="3" name="Content Placeholder 2">
            <a:extLst>
              <a:ext uri="{FF2B5EF4-FFF2-40B4-BE49-F238E27FC236}">
                <a16:creationId xmlns:a16="http://schemas.microsoft.com/office/drawing/2014/main" id="{71961969-6465-194E-83B6-E3FC8A53A526}"/>
              </a:ext>
            </a:extLst>
          </p:cNvPr>
          <p:cNvSpPr>
            <a:spLocks noGrp="1"/>
          </p:cNvSpPr>
          <p:nvPr>
            <p:ph idx="1"/>
          </p:nvPr>
        </p:nvSpPr>
        <p:spPr>
          <a:xfrm>
            <a:off x="1285240" y="2969469"/>
            <a:ext cx="8074815" cy="2800395"/>
          </a:xfrm>
        </p:spPr>
        <p:txBody>
          <a:bodyPr anchor="t">
            <a:normAutofit/>
          </a:bodyPr>
          <a:lstStyle/>
          <a:p>
            <a:pPr marL="285750" indent="-285750"/>
            <a:r>
              <a:rPr lang="en-US" sz="2400" dirty="0"/>
              <a:t>From </a:t>
            </a:r>
            <a:r>
              <a:rPr lang="en-US" sz="2400" dirty="0" err="1"/>
              <a:t>Vaucouleur</a:t>
            </a:r>
            <a:r>
              <a:rPr lang="en-US" sz="2400" dirty="0"/>
              <a:t>, Joan makes her way to the prince (the Dauphin, Charles VII) in </a:t>
            </a:r>
            <a:r>
              <a:rPr lang="en-US" sz="2400" dirty="0" err="1"/>
              <a:t>Chinon</a:t>
            </a:r>
            <a:r>
              <a:rPr lang="en-US" sz="2400" dirty="0"/>
              <a:t>.</a:t>
            </a:r>
          </a:p>
          <a:p>
            <a:pPr marL="285750" indent="-285750"/>
            <a:r>
              <a:rPr lang="en-US" sz="2400" dirty="0"/>
              <a:t>He has her examined numerous times by numerous groups.</a:t>
            </a:r>
          </a:p>
          <a:p>
            <a:pPr marL="285750" indent="-285750"/>
            <a:r>
              <a:rPr lang="en-US" sz="2400" dirty="0"/>
              <a:t>He agrees, somewhat half-heartedly, and provides her equipment and a company of soldiers to go to Orleans with orders to tell the commander that she has authority to act on his behalf. </a:t>
            </a:r>
          </a:p>
        </p:txBody>
      </p:sp>
    </p:spTree>
    <p:extLst>
      <p:ext uri="{BB962C8B-B14F-4D97-AF65-F5344CB8AC3E}">
        <p14:creationId xmlns:p14="http://schemas.microsoft.com/office/powerpoint/2010/main" val="3055376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24381</TotalTime>
  <Words>3145</Words>
  <Application>Microsoft Macintosh PowerPoint</Application>
  <PresentationFormat>Widescreen</PresentationFormat>
  <Paragraphs>208</Paragraphs>
  <Slides>66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APPLE CHANCERY</vt:lpstr>
      <vt:lpstr>Arial</vt:lpstr>
      <vt:lpstr>Book Antiqua</vt:lpstr>
      <vt:lpstr>Calibri</vt:lpstr>
      <vt:lpstr>Calibri Light</vt:lpstr>
      <vt:lpstr>Office Theme</vt:lpstr>
      <vt:lpstr>Joan of Arc In Brief</vt:lpstr>
      <vt:lpstr>Part I: The Life</vt:lpstr>
      <vt:lpstr>Home in Domremy </vt:lpstr>
      <vt:lpstr>Kitchen in Domremy Home </vt:lpstr>
      <vt:lpstr>Making Her Way</vt:lpstr>
      <vt:lpstr>(This is my favorite rendering of the young Joan listening.) (at Met)</vt:lpstr>
      <vt:lpstr>The Voices Persist, and Joan begins to act</vt:lpstr>
      <vt:lpstr>She convinces Beaudricourt to provide her with costume and team to make her way to the Dauphin. </vt:lpstr>
      <vt:lpstr>Winning over the Dauphin </vt:lpstr>
      <vt:lpstr>Chinon in 1429</vt:lpstr>
      <vt:lpstr>Charles VII in 1450</vt:lpstr>
      <vt:lpstr>Helmet (comparable) and Insignia Design</vt:lpstr>
      <vt:lpstr>Earliest Artistic Rendering </vt:lpstr>
      <vt:lpstr>Contemporary Sketch scribbled in margin of notes.</vt:lpstr>
      <vt:lpstr>Orleans around 1425 </vt:lpstr>
      <vt:lpstr>Dunois</vt:lpstr>
      <vt:lpstr>Entering Orleans</vt:lpstr>
      <vt:lpstr>Charles is persuaded to go to Reims to be crowned</vt:lpstr>
      <vt:lpstr>Ingres’ Joan at Coronation</vt:lpstr>
      <vt:lpstr>After Rheims</vt:lpstr>
      <vt:lpstr>Joan brought to Tower at Rouen</vt:lpstr>
      <vt:lpstr>“Trial of Condemnation”</vt:lpstr>
      <vt:lpstr>Sentencing and Execution May 24-30, 1431</vt:lpstr>
      <vt:lpstr>Twenty-five years pass. War Ends.</vt:lpstr>
      <vt:lpstr>Part II: 1456  The Trial of “Rehabilitation”</vt:lpstr>
      <vt:lpstr>Sentence Nullified</vt:lpstr>
      <vt:lpstr>INTERMISSION</vt:lpstr>
      <vt:lpstr>Part III: 1841 Historians discover Joan</vt:lpstr>
      <vt:lpstr>Part IV: 1869 The Church Reconsiders</vt:lpstr>
      <vt:lpstr>Part V: Artists discover Joan</vt:lpstr>
      <vt:lpstr>INTERMISSION</vt:lpstr>
      <vt:lpstr>“Unpacking” Regine Pernoud</vt:lpstr>
      <vt:lpstr>Pernoud—”Acts and Scenes”</vt:lpstr>
      <vt:lpstr>Pernoud, p15</vt:lpstr>
      <vt:lpstr>Pernoud, p. 16 Citations</vt:lpstr>
      <vt:lpstr>Pernoud p. 17, Citations</vt:lpstr>
      <vt:lpstr>Pernoud, p. 20 Sources</vt:lpstr>
      <vt:lpstr>Pernoud, p. 24 Commentary</vt:lpstr>
      <vt:lpstr>Pernoud, p. 60, “Standards”</vt:lpstr>
      <vt:lpstr>A few hints on Reading Shaw</vt:lpstr>
      <vt:lpstr> </vt:lpstr>
      <vt:lpstr>Stage Directions</vt:lpstr>
      <vt:lpstr>Enter Joan</vt:lpstr>
      <vt:lpstr>“Polly”</vt:lpstr>
      <vt:lpstr>Charles</vt:lpstr>
      <vt:lpstr>Discourse (1/3 pages)</vt:lpstr>
      <vt:lpstr>Discourse (2/3 pages)</vt:lpstr>
      <vt:lpstr>Of Jd’A’s Appearance. </vt:lpstr>
      <vt:lpstr>Meaning </vt:lpstr>
      <vt:lpstr>An Exaggeration? By an Historian?</vt:lpstr>
      <vt:lpstr>Shaw—Change and God</vt:lpstr>
      <vt:lpstr>Shaw—Genius/Saint</vt:lpstr>
      <vt:lpstr>Shaw-- Immaturity and Ignorance</vt:lpstr>
      <vt:lpstr>Pernoud on Meaning</vt:lpstr>
      <vt:lpstr>Anouilh on Meaning</vt:lpstr>
      <vt:lpstr>Pernoud on meaning (Trial of Reconciliation)</vt:lpstr>
      <vt:lpstr>Anouilh (per Cauchon) on Greatness </vt:lpstr>
      <vt:lpstr>Anderson re Meaning, per Joan, Act II</vt:lpstr>
      <vt:lpstr>Brueggemann’s Prophetic Imagination</vt:lpstr>
      <vt:lpstr>Ganz re Brueggemann and Leadership for Social Change </vt:lpstr>
      <vt:lpstr>Miscellaneous</vt:lpstr>
      <vt:lpstr>PowerPoint Presentation</vt:lpstr>
      <vt:lpstr>U.S. War Bonds Poster</vt:lpstr>
      <vt:lpstr>Classics Illustrated 1950</vt:lpstr>
      <vt:lpstr>Image of St. Catherine </vt:lpstr>
      <vt:lpstr>Coat of Arms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 1429</dc:title>
  <dc:creator>Dumbleton, Susanne</dc:creator>
  <cp:lastModifiedBy>Dumbleton, Susanne</cp:lastModifiedBy>
  <cp:revision>92</cp:revision>
  <cp:lastPrinted>2021-02-03T21:11:11Z</cp:lastPrinted>
  <dcterms:created xsi:type="dcterms:W3CDTF">2021-02-01T18:34:38Z</dcterms:created>
  <dcterms:modified xsi:type="dcterms:W3CDTF">2021-03-26T17:00:55Z</dcterms:modified>
</cp:coreProperties>
</file>