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handoutMasterIdLst>
    <p:handoutMasterId r:id="rId41"/>
  </p:handoutMasterIdLst>
  <p:sldIdLst>
    <p:sldId id="266" r:id="rId2"/>
    <p:sldId id="271" r:id="rId3"/>
    <p:sldId id="308" r:id="rId4"/>
    <p:sldId id="282" r:id="rId5"/>
    <p:sldId id="264" r:id="rId6"/>
    <p:sldId id="273" r:id="rId7"/>
    <p:sldId id="260" r:id="rId8"/>
    <p:sldId id="265" r:id="rId9"/>
    <p:sldId id="267" r:id="rId10"/>
    <p:sldId id="275" r:id="rId11"/>
    <p:sldId id="262" r:id="rId12"/>
    <p:sldId id="281" r:id="rId13"/>
    <p:sldId id="294" r:id="rId14"/>
    <p:sldId id="263" r:id="rId15"/>
    <p:sldId id="274" r:id="rId16"/>
    <p:sldId id="291" r:id="rId17"/>
    <p:sldId id="269" r:id="rId18"/>
    <p:sldId id="290" r:id="rId19"/>
    <p:sldId id="276" r:id="rId20"/>
    <p:sldId id="256" r:id="rId21"/>
    <p:sldId id="280" r:id="rId22"/>
    <p:sldId id="289" r:id="rId23"/>
    <p:sldId id="268" r:id="rId24"/>
    <p:sldId id="258" r:id="rId25"/>
    <p:sldId id="277" r:id="rId26"/>
    <p:sldId id="295" r:id="rId27"/>
    <p:sldId id="304" r:id="rId28"/>
    <p:sldId id="306" r:id="rId29"/>
    <p:sldId id="307" r:id="rId30"/>
    <p:sldId id="296" r:id="rId31"/>
    <p:sldId id="300" r:id="rId32"/>
    <p:sldId id="301" r:id="rId33"/>
    <p:sldId id="302" r:id="rId34"/>
    <p:sldId id="305" r:id="rId35"/>
    <p:sldId id="298" r:id="rId36"/>
    <p:sldId id="299" r:id="rId37"/>
    <p:sldId id="309" r:id="rId38"/>
    <p:sldId id="310"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59" autoAdjust="0"/>
    <p:restoredTop sz="86482" autoAdjust="0"/>
  </p:normalViewPr>
  <p:slideViewPr>
    <p:cSldViewPr snapToGrid="0" snapToObjects="1">
      <p:cViewPr varScale="1">
        <p:scale>
          <a:sx n="101" d="100"/>
          <a:sy n="101" d="100"/>
        </p:scale>
        <p:origin x="-104"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handoutMaster" Target="handoutMasters/handout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722405E-783B-9840-B4F0-CBB3E43A4390}" type="datetimeFigureOut">
              <a:rPr lang="en-US" smtClean="0"/>
              <a:t>2/23/17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5912861-8CA4-CE40-8D5E-63BD242DD961}" type="slidenum">
              <a:rPr lang="en-US" smtClean="0"/>
              <a:t>‹#›</a:t>
            </a:fld>
            <a:endParaRPr lang="en-US"/>
          </a:p>
        </p:txBody>
      </p:sp>
    </p:spTree>
    <p:extLst>
      <p:ext uri="{BB962C8B-B14F-4D97-AF65-F5344CB8AC3E}">
        <p14:creationId xmlns:p14="http://schemas.microsoft.com/office/powerpoint/2010/main" val="2395012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87EE16E-4B0C-BF44-A27A-E37554F03679}" type="datetimeFigureOut">
              <a:rPr lang="en-US" smtClean="0"/>
              <a:t>2/23/17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6E0B3B-35E1-B04B-B59E-C03128A53FE4}" type="slidenum">
              <a:rPr lang="en-US" smtClean="0"/>
              <a:t>‹#›</a:t>
            </a:fld>
            <a:endParaRPr lang="en-US"/>
          </a:p>
        </p:txBody>
      </p:sp>
    </p:spTree>
    <p:extLst>
      <p:ext uri="{BB962C8B-B14F-4D97-AF65-F5344CB8AC3E}">
        <p14:creationId xmlns:p14="http://schemas.microsoft.com/office/powerpoint/2010/main" val="16673680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6E0B3B-35E1-B04B-B59E-C03128A53FE4}" type="slidenum">
              <a:rPr lang="en-US" smtClean="0"/>
              <a:t>1</a:t>
            </a:fld>
            <a:endParaRPr lang="en-US"/>
          </a:p>
        </p:txBody>
      </p:sp>
    </p:spTree>
    <p:extLst>
      <p:ext uri="{BB962C8B-B14F-4D97-AF65-F5344CB8AC3E}">
        <p14:creationId xmlns:p14="http://schemas.microsoft.com/office/powerpoint/2010/main" val="4180892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My understanding of </a:t>
            </a:r>
            <a:r>
              <a:rPr lang="en-US" sz="1200" dirty="0" err="1" smtClean="0"/>
              <a:t>Vincent’’s</a:t>
            </a:r>
            <a:r>
              <a:rPr lang="en-US" sz="1200" dirty="0" smtClean="0"/>
              <a:t> life and work is that it began with empathy--the ability to stand beside the persons he met, rather than back from, or above, or below. He did not objectify them or intellectualize their problems. As he sought to ease their pain, he did so in full awareness of their individual being. </a:t>
            </a:r>
            <a:br>
              <a:rPr lang="en-US" sz="1200" dirty="0" smtClean="0"/>
            </a:br>
            <a:r>
              <a:rPr lang="en-US" sz="1200" dirty="0" smtClean="0"/>
              <a:t/>
            </a:r>
            <a:br>
              <a:rPr lang="en-US" sz="1200" dirty="0" smtClean="0"/>
            </a:br>
            <a:r>
              <a:rPr lang="en-US" sz="1200" dirty="0" smtClean="0"/>
              <a:t>What I have learned in studying these three women is that they are Vincentian in that way.</a:t>
            </a:r>
            <a:br>
              <a:rPr lang="en-US" sz="1200" dirty="0" smtClean="0"/>
            </a:br>
            <a:endParaRPr lang="en-US" sz="1200" dirty="0" smtClean="0"/>
          </a:p>
          <a:p>
            <a:endParaRPr lang="en-US" dirty="0"/>
          </a:p>
        </p:txBody>
      </p:sp>
      <p:sp>
        <p:nvSpPr>
          <p:cNvPr id="4" name="Slide Number Placeholder 3"/>
          <p:cNvSpPr>
            <a:spLocks noGrp="1"/>
          </p:cNvSpPr>
          <p:nvPr>
            <p:ph type="sldNum" sz="quarter" idx="10"/>
          </p:nvPr>
        </p:nvSpPr>
        <p:spPr/>
        <p:txBody>
          <a:bodyPr/>
          <a:lstStyle/>
          <a:p>
            <a:fld id="{976E0B3B-35E1-B04B-B59E-C03128A53FE4}" type="slidenum">
              <a:rPr lang="en-US" smtClean="0"/>
              <a:t>2</a:t>
            </a:fld>
            <a:endParaRPr lang="en-US"/>
          </a:p>
        </p:txBody>
      </p:sp>
    </p:spTree>
    <p:extLst>
      <p:ext uri="{BB962C8B-B14F-4D97-AF65-F5344CB8AC3E}">
        <p14:creationId xmlns:p14="http://schemas.microsoft.com/office/powerpoint/2010/main" val="2762122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F9129F8-5CD1-C04C-932B-7E23E21CBA49}" type="datetimeFigureOut">
              <a:rPr lang="en-US" smtClean="0"/>
              <a:t>2/23/17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DE8821-3998-3146-9D6F-1F586FB4248F}" type="slidenum">
              <a:rPr lang="en-US" smtClean="0"/>
              <a:t>‹#›</a:t>
            </a:fld>
            <a:endParaRPr lang="en-US"/>
          </a:p>
        </p:txBody>
      </p:sp>
    </p:spTree>
    <p:extLst>
      <p:ext uri="{BB962C8B-B14F-4D97-AF65-F5344CB8AC3E}">
        <p14:creationId xmlns:p14="http://schemas.microsoft.com/office/powerpoint/2010/main" val="1320032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9129F8-5CD1-C04C-932B-7E23E21CBA49}" type="datetimeFigureOut">
              <a:rPr lang="en-US" smtClean="0"/>
              <a:t>2/23/17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DE8821-3998-3146-9D6F-1F586FB4248F}" type="slidenum">
              <a:rPr lang="en-US" smtClean="0"/>
              <a:t>‹#›</a:t>
            </a:fld>
            <a:endParaRPr lang="en-US"/>
          </a:p>
        </p:txBody>
      </p:sp>
    </p:spTree>
    <p:extLst>
      <p:ext uri="{BB962C8B-B14F-4D97-AF65-F5344CB8AC3E}">
        <p14:creationId xmlns:p14="http://schemas.microsoft.com/office/powerpoint/2010/main" val="2635011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9129F8-5CD1-C04C-932B-7E23E21CBA49}" type="datetimeFigureOut">
              <a:rPr lang="en-US" smtClean="0"/>
              <a:t>2/23/17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DE8821-3998-3146-9D6F-1F586FB4248F}" type="slidenum">
              <a:rPr lang="en-US" smtClean="0"/>
              <a:t>‹#›</a:t>
            </a:fld>
            <a:endParaRPr lang="en-US"/>
          </a:p>
        </p:txBody>
      </p:sp>
    </p:spTree>
    <p:extLst>
      <p:ext uri="{BB962C8B-B14F-4D97-AF65-F5344CB8AC3E}">
        <p14:creationId xmlns:p14="http://schemas.microsoft.com/office/powerpoint/2010/main" val="989572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9129F8-5CD1-C04C-932B-7E23E21CBA49}" type="datetimeFigureOut">
              <a:rPr lang="en-US" smtClean="0"/>
              <a:t>2/23/17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DE8821-3998-3146-9D6F-1F586FB4248F}" type="slidenum">
              <a:rPr lang="en-US" smtClean="0"/>
              <a:t>‹#›</a:t>
            </a:fld>
            <a:endParaRPr lang="en-US"/>
          </a:p>
        </p:txBody>
      </p:sp>
    </p:spTree>
    <p:extLst>
      <p:ext uri="{BB962C8B-B14F-4D97-AF65-F5344CB8AC3E}">
        <p14:creationId xmlns:p14="http://schemas.microsoft.com/office/powerpoint/2010/main" val="3618767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F9129F8-5CD1-C04C-932B-7E23E21CBA49}" type="datetimeFigureOut">
              <a:rPr lang="en-US" smtClean="0"/>
              <a:t>2/23/17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DE8821-3998-3146-9D6F-1F586FB4248F}" type="slidenum">
              <a:rPr lang="en-US" smtClean="0"/>
              <a:t>‹#›</a:t>
            </a:fld>
            <a:endParaRPr lang="en-US"/>
          </a:p>
        </p:txBody>
      </p:sp>
    </p:spTree>
    <p:extLst>
      <p:ext uri="{BB962C8B-B14F-4D97-AF65-F5344CB8AC3E}">
        <p14:creationId xmlns:p14="http://schemas.microsoft.com/office/powerpoint/2010/main" val="3805167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F9129F8-5CD1-C04C-932B-7E23E21CBA49}" type="datetimeFigureOut">
              <a:rPr lang="en-US" smtClean="0"/>
              <a:t>2/23/17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DE8821-3998-3146-9D6F-1F586FB4248F}" type="slidenum">
              <a:rPr lang="en-US" smtClean="0"/>
              <a:t>‹#›</a:t>
            </a:fld>
            <a:endParaRPr lang="en-US"/>
          </a:p>
        </p:txBody>
      </p:sp>
    </p:spTree>
    <p:extLst>
      <p:ext uri="{BB962C8B-B14F-4D97-AF65-F5344CB8AC3E}">
        <p14:creationId xmlns:p14="http://schemas.microsoft.com/office/powerpoint/2010/main" val="2109596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F9129F8-5CD1-C04C-932B-7E23E21CBA49}" type="datetimeFigureOut">
              <a:rPr lang="en-US" smtClean="0"/>
              <a:t>2/23/17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DE8821-3998-3146-9D6F-1F586FB4248F}" type="slidenum">
              <a:rPr lang="en-US" smtClean="0"/>
              <a:t>‹#›</a:t>
            </a:fld>
            <a:endParaRPr lang="en-US"/>
          </a:p>
        </p:txBody>
      </p:sp>
    </p:spTree>
    <p:extLst>
      <p:ext uri="{BB962C8B-B14F-4D97-AF65-F5344CB8AC3E}">
        <p14:creationId xmlns:p14="http://schemas.microsoft.com/office/powerpoint/2010/main" val="3117246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F9129F8-5CD1-C04C-932B-7E23E21CBA49}" type="datetimeFigureOut">
              <a:rPr lang="en-US" smtClean="0"/>
              <a:t>2/23/17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DE8821-3998-3146-9D6F-1F586FB4248F}" type="slidenum">
              <a:rPr lang="en-US" smtClean="0"/>
              <a:t>‹#›</a:t>
            </a:fld>
            <a:endParaRPr lang="en-US"/>
          </a:p>
        </p:txBody>
      </p:sp>
    </p:spTree>
    <p:extLst>
      <p:ext uri="{BB962C8B-B14F-4D97-AF65-F5344CB8AC3E}">
        <p14:creationId xmlns:p14="http://schemas.microsoft.com/office/powerpoint/2010/main" val="3876976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9129F8-5CD1-C04C-932B-7E23E21CBA49}" type="datetimeFigureOut">
              <a:rPr lang="en-US" smtClean="0"/>
              <a:t>2/23/17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DE8821-3998-3146-9D6F-1F586FB4248F}" type="slidenum">
              <a:rPr lang="en-US" smtClean="0"/>
              <a:t>‹#›</a:t>
            </a:fld>
            <a:endParaRPr lang="en-US"/>
          </a:p>
        </p:txBody>
      </p:sp>
    </p:spTree>
    <p:extLst>
      <p:ext uri="{BB962C8B-B14F-4D97-AF65-F5344CB8AC3E}">
        <p14:creationId xmlns:p14="http://schemas.microsoft.com/office/powerpoint/2010/main" val="1506377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9129F8-5CD1-C04C-932B-7E23E21CBA49}" type="datetimeFigureOut">
              <a:rPr lang="en-US" smtClean="0"/>
              <a:t>2/23/17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DE8821-3998-3146-9D6F-1F586FB4248F}" type="slidenum">
              <a:rPr lang="en-US" smtClean="0"/>
              <a:t>‹#›</a:t>
            </a:fld>
            <a:endParaRPr lang="en-US"/>
          </a:p>
        </p:txBody>
      </p:sp>
    </p:spTree>
    <p:extLst>
      <p:ext uri="{BB962C8B-B14F-4D97-AF65-F5344CB8AC3E}">
        <p14:creationId xmlns:p14="http://schemas.microsoft.com/office/powerpoint/2010/main" val="2807181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9129F8-5CD1-C04C-932B-7E23E21CBA49}" type="datetimeFigureOut">
              <a:rPr lang="en-US" smtClean="0"/>
              <a:t>2/23/17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DE8821-3998-3146-9D6F-1F586FB4248F}" type="slidenum">
              <a:rPr lang="en-US" smtClean="0"/>
              <a:t>‹#›</a:t>
            </a:fld>
            <a:endParaRPr lang="en-US"/>
          </a:p>
        </p:txBody>
      </p:sp>
    </p:spTree>
    <p:extLst>
      <p:ext uri="{BB962C8B-B14F-4D97-AF65-F5344CB8AC3E}">
        <p14:creationId xmlns:p14="http://schemas.microsoft.com/office/powerpoint/2010/main" val="27155830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9129F8-5CD1-C04C-932B-7E23E21CBA49}" type="datetimeFigureOut">
              <a:rPr lang="en-US" smtClean="0"/>
              <a:t>2/23/17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DE8821-3998-3146-9D6F-1F586FB4248F}" type="slidenum">
              <a:rPr lang="en-US" smtClean="0"/>
              <a:t>‹#›</a:t>
            </a:fld>
            <a:endParaRPr lang="en-US"/>
          </a:p>
        </p:txBody>
      </p:sp>
    </p:spTree>
    <p:extLst>
      <p:ext uri="{BB962C8B-B14F-4D97-AF65-F5344CB8AC3E}">
        <p14:creationId xmlns:p14="http://schemas.microsoft.com/office/powerpoint/2010/main" val="10193484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g"/><Relationship Id="rId5"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GcJxRq5nk"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oa5PI00fHfk" TargetMode="External"/><Relationship Id="rId3" Type="http://schemas.openxmlformats.org/officeDocument/2006/relationships/hyperlink" Target="https://www.youtube.com/watch?v=oa5PI00fHFk"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normAutofit fontScale="90000"/>
          </a:bodyPr>
          <a:lstStyle/>
          <a:p>
            <a:r>
              <a:rPr lang="en-US" sz="5400" b="1" dirty="0" smtClean="0">
                <a:solidFill>
                  <a:srgbClr val="FF6600"/>
                </a:solidFill>
                <a:latin typeface="Bookman Old Style"/>
                <a:cs typeface="Bookman Old Style"/>
              </a:rPr>
              <a:t>Fair Play </a:t>
            </a:r>
            <a:r>
              <a:rPr lang="en-US" dirty="0" smtClean="0">
                <a:solidFill>
                  <a:srgbClr val="FF6600"/>
                </a:solidFill>
                <a:latin typeface="Bookman Old Style"/>
                <a:cs typeface="Bookman Old Style"/>
              </a:rPr>
              <a:t/>
            </a:r>
            <a:br>
              <a:rPr lang="en-US" dirty="0" smtClean="0">
                <a:solidFill>
                  <a:srgbClr val="FF6600"/>
                </a:solidFill>
                <a:latin typeface="Bookman Old Style"/>
                <a:cs typeface="Bookman Old Style"/>
              </a:rPr>
            </a:br>
            <a:endParaRPr lang="en-US" dirty="0">
              <a:solidFill>
                <a:srgbClr val="FF6600"/>
              </a:solidFill>
              <a:latin typeface="Bookman Old Style"/>
              <a:cs typeface="Bookman Old Style"/>
            </a:endParaRPr>
          </a:p>
        </p:txBody>
      </p:sp>
      <p:sp>
        <p:nvSpPr>
          <p:cNvPr id="3" name="Subtitle 2"/>
          <p:cNvSpPr>
            <a:spLocks noGrp="1"/>
          </p:cNvSpPr>
          <p:nvPr>
            <p:ph type="subTitle" idx="1"/>
          </p:nvPr>
        </p:nvSpPr>
        <p:spPr>
          <a:xfrm>
            <a:off x="1371599" y="3600450"/>
            <a:ext cx="6891535" cy="2588968"/>
          </a:xfrm>
        </p:spPr>
        <p:txBody>
          <a:bodyPr>
            <a:normAutofit fontScale="92500" lnSpcReduction="10000"/>
          </a:bodyPr>
          <a:lstStyle/>
          <a:p>
            <a:r>
              <a:rPr lang="en-US" dirty="0">
                <a:solidFill>
                  <a:srgbClr val="FF6600"/>
                </a:solidFill>
                <a:latin typeface="Bookman Old Style"/>
                <a:cs typeface="Bookman Old Style"/>
              </a:rPr>
              <a:t>Modern Heroes in the Fight for Human </a:t>
            </a:r>
            <a:r>
              <a:rPr lang="en-US" dirty="0" smtClean="0">
                <a:solidFill>
                  <a:srgbClr val="FF6600"/>
                </a:solidFill>
                <a:latin typeface="Bookman Old Style"/>
                <a:cs typeface="Bookman Old Style"/>
              </a:rPr>
              <a:t>Rights</a:t>
            </a:r>
          </a:p>
          <a:p>
            <a:endParaRPr lang="en-US" sz="2000" dirty="0" smtClean="0">
              <a:solidFill>
                <a:srgbClr val="FF6600"/>
              </a:solidFill>
              <a:latin typeface="Bookman Old Style"/>
              <a:cs typeface="Bookman Old Style"/>
            </a:endParaRPr>
          </a:p>
          <a:p>
            <a:pPr algn="r"/>
            <a:endParaRPr lang="en-US" sz="2000" dirty="0" smtClean="0">
              <a:solidFill>
                <a:srgbClr val="FF6600"/>
              </a:solidFill>
              <a:latin typeface="Bookman Old Style"/>
              <a:cs typeface="Bookman Old Style"/>
            </a:endParaRPr>
          </a:p>
          <a:p>
            <a:pPr algn="r"/>
            <a:endParaRPr lang="en-US" sz="2000" dirty="0" smtClean="0">
              <a:solidFill>
                <a:srgbClr val="FF6600"/>
              </a:solidFill>
              <a:latin typeface="Bookman Old Style"/>
              <a:cs typeface="Bookman Old Style"/>
            </a:endParaRPr>
          </a:p>
          <a:p>
            <a:pPr algn="r"/>
            <a:r>
              <a:rPr lang="en-US" sz="2000" dirty="0" smtClean="0">
                <a:solidFill>
                  <a:srgbClr val="FF6600"/>
                </a:solidFill>
                <a:latin typeface="Book Antiqua"/>
                <a:cs typeface="Book Antiqua"/>
              </a:rPr>
              <a:t>Susanne Dumbleton</a:t>
            </a:r>
          </a:p>
          <a:p>
            <a:pPr algn="r"/>
            <a:r>
              <a:rPr lang="en-US" sz="2000" dirty="0" smtClean="0">
                <a:solidFill>
                  <a:srgbClr val="FF6600"/>
                </a:solidFill>
                <a:latin typeface="Book Antiqua"/>
                <a:cs typeface="Book Antiqua"/>
              </a:rPr>
              <a:t>Newberry Library Spring 2017</a:t>
            </a:r>
            <a:endParaRPr lang="en-US" sz="2000" dirty="0">
              <a:latin typeface="Book Antiqua"/>
              <a:cs typeface="Book Antiqua"/>
            </a:endParaRPr>
          </a:p>
        </p:txBody>
      </p:sp>
    </p:spTree>
    <p:extLst>
      <p:ext uri="{BB962C8B-B14F-4D97-AF65-F5344CB8AC3E}">
        <p14:creationId xmlns:p14="http://schemas.microsoft.com/office/powerpoint/2010/main" val="363456749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64106" y="1504192"/>
            <a:ext cx="6770572" cy="4801315"/>
          </a:xfrm>
          <a:prstGeom prst="rect">
            <a:avLst/>
          </a:prstGeom>
          <a:noFill/>
        </p:spPr>
        <p:txBody>
          <a:bodyPr wrap="square" rtlCol="0">
            <a:spAutoFit/>
          </a:bodyPr>
          <a:lstStyle/>
          <a:p>
            <a:pPr algn="ctr"/>
            <a:r>
              <a:rPr lang="en-US" sz="3600" i="1" dirty="0" smtClean="0">
                <a:solidFill>
                  <a:srgbClr val="008000"/>
                </a:solidFill>
                <a:latin typeface="Bookman Old Style"/>
                <a:cs typeface="Bookman Old Style"/>
              </a:rPr>
              <a:t>Wangari Maathai</a:t>
            </a:r>
          </a:p>
          <a:p>
            <a:pPr algn="ctr"/>
            <a:endParaRPr lang="en-US" sz="3600" i="1" dirty="0">
              <a:solidFill>
                <a:srgbClr val="008000"/>
              </a:solidFill>
              <a:latin typeface="Bookman Old Style"/>
              <a:cs typeface="Bookman Old Style"/>
            </a:endParaRPr>
          </a:p>
          <a:p>
            <a:pPr algn="r"/>
            <a:endParaRPr lang="en-US" i="1" dirty="0" smtClean="0">
              <a:solidFill>
                <a:srgbClr val="008000"/>
              </a:solidFill>
              <a:latin typeface="Bookman Old Style"/>
              <a:cs typeface="Bookman Old Style"/>
            </a:endParaRPr>
          </a:p>
          <a:p>
            <a:pPr algn="r"/>
            <a:endParaRPr lang="en-US" i="1" dirty="0" smtClean="0">
              <a:solidFill>
                <a:srgbClr val="008000"/>
              </a:solidFill>
              <a:latin typeface="Bookman Old Style"/>
              <a:cs typeface="Bookman Old Style"/>
            </a:endParaRPr>
          </a:p>
          <a:p>
            <a:pPr algn="r"/>
            <a:endParaRPr lang="en-US" i="1" dirty="0">
              <a:solidFill>
                <a:srgbClr val="008000"/>
              </a:solidFill>
              <a:latin typeface="Bookman Old Style"/>
              <a:cs typeface="Bookman Old Style"/>
            </a:endParaRPr>
          </a:p>
          <a:p>
            <a:pPr algn="r"/>
            <a:endParaRPr lang="en-US" i="1" dirty="0">
              <a:solidFill>
                <a:srgbClr val="008000"/>
              </a:solidFill>
              <a:latin typeface="Bookman Old Style"/>
              <a:cs typeface="Bookman Old Style"/>
            </a:endParaRPr>
          </a:p>
          <a:p>
            <a:pPr algn="r"/>
            <a:endParaRPr lang="en-US" i="1" dirty="0" smtClean="0">
              <a:solidFill>
                <a:srgbClr val="008000"/>
              </a:solidFill>
              <a:latin typeface="Bookman Old Style"/>
              <a:cs typeface="Bookman Old Style"/>
            </a:endParaRPr>
          </a:p>
          <a:p>
            <a:pPr algn="r"/>
            <a:endParaRPr lang="en-US" i="1" dirty="0" smtClean="0">
              <a:solidFill>
                <a:srgbClr val="008000"/>
              </a:solidFill>
              <a:latin typeface="Bookman Old Style"/>
              <a:cs typeface="Bookman Old Style"/>
            </a:endParaRPr>
          </a:p>
          <a:p>
            <a:pPr algn="r"/>
            <a:r>
              <a:rPr lang="en-US" i="1" dirty="0" smtClean="0">
                <a:solidFill>
                  <a:srgbClr val="008000"/>
                </a:solidFill>
                <a:latin typeface="Bookman Old Style"/>
                <a:cs typeface="Bookman Old Style"/>
              </a:rPr>
              <a:t>Scientist</a:t>
            </a:r>
            <a:r>
              <a:rPr lang="en-US" i="1" dirty="0" smtClean="0">
                <a:solidFill>
                  <a:srgbClr val="008000"/>
                </a:solidFill>
                <a:latin typeface="Bookman Old Style"/>
                <a:cs typeface="Bookman Old Style"/>
              </a:rPr>
              <a:t>, Political Activist</a:t>
            </a:r>
          </a:p>
          <a:p>
            <a:pPr algn="r"/>
            <a:r>
              <a:rPr lang="en-US" i="1" dirty="0" smtClean="0">
                <a:solidFill>
                  <a:srgbClr val="008000"/>
                </a:solidFill>
                <a:latin typeface="Bookman Old Style"/>
                <a:cs typeface="Bookman Old Style"/>
              </a:rPr>
              <a:t>Founder of Green Belt Movement</a:t>
            </a:r>
          </a:p>
          <a:p>
            <a:pPr algn="r"/>
            <a:r>
              <a:rPr lang="en-US" i="1" dirty="0">
                <a:solidFill>
                  <a:srgbClr val="008000"/>
                </a:solidFill>
                <a:latin typeface="Bookman Old Style"/>
                <a:cs typeface="Bookman Old Style"/>
              </a:rPr>
              <a:t>Writer</a:t>
            </a:r>
          </a:p>
          <a:p>
            <a:pPr algn="r"/>
            <a:r>
              <a:rPr lang="en-US" i="1" dirty="0" smtClean="0">
                <a:solidFill>
                  <a:srgbClr val="008000"/>
                </a:solidFill>
                <a:latin typeface="Bookman Old Style"/>
                <a:cs typeface="Bookman Old Style"/>
              </a:rPr>
              <a:t>Nobel </a:t>
            </a:r>
            <a:r>
              <a:rPr lang="en-US" i="1" dirty="0">
                <a:solidFill>
                  <a:srgbClr val="008000"/>
                </a:solidFill>
                <a:latin typeface="Bookman Old Style"/>
                <a:cs typeface="Bookman Old Style"/>
              </a:rPr>
              <a:t>Peace </a:t>
            </a:r>
            <a:r>
              <a:rPr lang="en-US" i="1" dirty="0" smtClean="0">
                <a:solidFill>
                  <a:srgbClr val="008000"/>
                </a:solidFill>
                <a:latin typeface="Bookman Old Style"/>
                <a:cs typeface="Bookman Old Style"/>
              </a:rPr>
              <a:t>Prize Laureate, 2004</a:t>
            </a:r>
          </a:p>
          <a:p>
            <a:pPr algn="r"/>
            <a:r>
              <a:rPr lang="en-US" i="1" dirty="0" smtClean="0">
                <a:solidFill>
                  <a:srgbClr val="008000"/>
                </a:solidFill>
                <a:latin typeface="Bookman Old Style"/>
                <a:cs typeface="Bookman Old Style"/>
              </a:rPr>
              <a:t>(For seeing link between Human Rights, </a:t>
            </a:r>
            <a:endParaRPr lang="en-US" i="1" dirty="0" smtClean="0">
              <a:solidFill>
                <a:srgbClr val="008000"/>
              </a:solidFill>
              <a:latin typeface="Bookman Old Style"/>
              <a:cs typeface="Bookman Old Style"/>
            </a:endParaRPr>
          </a:p>
          <a:p>
            <a:pPr algn="r"/>
            <a:r>
              <a:rPr lang="en-US" i="1" dirty="0" smtClean="0">
                <a:solidFill>
                  <a:srgbClr val="008000"/>
                </a:solidFill>
                <a:latin typeface="Bookman Old Style"/>
                <a:cs typeface="Bookman Old Style"/>
              </a:rPr>
              <a:t>Sustainable </a:t>
            </a:r>
            <a:r>
              <a:rPr lang="en-US" i="1" dirty="0" smtClean="0">
                <a:solidFill>
                  <a:srgbClr val="008000"/>
                </a:solidFill>
                <a:latin typeface="Bookman Old Style"/>
                <a:cs typeface="Bookman Old Style"/>
              </a:rPr>
              <a:t>Treatment of the Environment, </a:t>
            </a:r>
            <a:endParaRPr lang="en-US" i="1" dirty="0" smtClean="0">
              <a:solidFill>
                <a:srgbClr val="008000"/>
              </a:solidFill>
              <a:latin typeface="Bookman Old Style"/>
              <a:cs typeface="Bookman Old Style"/>
            </a:endParaRPr>
          </a:p>
          <a:p>
            <a:pPr algn="r"/>
            <a:r>
              <a:rPr lang="en-US" i="1" dirty="0" smtClean="0">
                <a:solidFill>
                  <a:srgbClr val="008000"/>
                </a:solidFill>
                <a:latin typeface="Bookman Old Style"/>
                <a:cs typeface="Bookman Old Style"/>
              </a:rPr>
              <a:t>and </a:t>
            </a:r>
            <a:r>
              <a:rPr lang="en-US" i="1" dirty="0" smtClean="0">
                <a:solidFill>
                  <a:srgbClr val="008000"/>
                </a:solidFill>
                <a:latin typeface="Bookman Old Style"/>
                <a:cs typeface="Bookman Old Style"/>
              </a:rPr>
              <a:t>Peace) </a:t>
            </a:r>
            <a:endParaRPr lang="en-US" i="1" dirty="0">
              <a:solidFill>
                <a:srgbClr val="008000"/>
              </a:solidFill>
              <a:latin typeface="Bookman Old Style"/>
              <a:cs typeface="Bookman Old Style"/>
            </a:endParaRPr>
          </a:p>
        </p:txBody>
      </p:sp>
      <p:pic>
        <p:nvPicPr>
          <p:cNvPr id="2" name="Picture 1"/>
          <p:cNvPicPr>
            <a:picLocks noChangeAspect="1"/>
          </p:cNvPicPr>
          <p:nvPr/>
        </p:nvPicPr>
        <p:blipFill>
          <a:blip r:embed="rId2"/>
          <a:stretch>
            <a:fillRect/>
          </a:stretch>
        </p:blipFill>
        <p:spPr>
          <a:xfrm>
            <a:off x="427497" y="2417372"/>
            <a:ext cx="3055334" cy="3313484"/>
          </a:xfrm>
          <a:prstGeom prst="rect">
            <a:avLst/>
          </a:prstGeom>
        </p:spPr>
      </p:pic>
    </p:spTree>
    <p:extLst>
      <p:ext uri="{BB962C8B-B14F-4D97-AF65-F5344CB8AC3E}">
        <p14:creationId xmlns:p14="http://schemas.microsoft.com/office/powerpoint/2010/main" val="347902944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Wangari Winning the Nobel Peace Prize</a:t>
            </a:r>
            <a:endParaRPr lang="en-US" dirty="0"/>
          </a:p>
        </p:txBody>
      </p:sp>
      <p:pic>
        <p:nvPicPr>
          <p:cNvPr id="5" name="Picture Placeholder 4" descr="Maathai3.jpg"/>
          <p:cNvPicPr>
            <a:picLocks noGrp="1" noChangeAspect="1"/>
          </p:cNvPicPr>
          <p:nvPr>
            <p:ph type="pic" idx="1"/>
          </p:nvPr>
        </p:nvPicPr>
        <p:blipFill>
          <a:blip r:embed="rId2">
            <a:extLst>
              <a:ext uri="{28A0092B-C50C-407E-A947-70E740481C1C}">
                <a14:useLocalDpi xmlns:a14="http://schemas.microsoft.com/office/drawing/2010/main" val="0"/>
              </a:ext>
            </a:extLst>
          </a:blip>
          <a:srcRect t="22500" b="22500"/>
          <a:stretch>
            <a:fillRect/>
          </a:stretch>
        </p:blipFill>
        <p:spPr/>
      </p:pic>
      <p:sp>
        <p:nvSpPr>
          <p:cNvPr id="4" name="Text Placeholder 3"/>
          <p:cNvSpPr>
            <a:spLocks noGrp="1"/>
          </p:cNvSpPr>
          <p:nvPr>
            <p:ph type="body" sz="half" idx="2"/>
          </p:nvPr>
        </p:nvSpPr>
        <p:spPr/>
        <p:txBody>
          <a:bodyPr/>
          <a:lstStyle/>
          <a:p>
            <a:r>
              <a:rPr lang="en-US" dirty="0" smtClean="0"/>
              <a:t>The link between human rights, cultures of peace, and environmental rights : </a:t>
            </a:r>
            <a:endParaRPr lang="en-US" dirty="0"/>
          </a:p>
        </p:txBody>
      </p:sp>
    </p:spTree>
    <p:extLst>
      <p:ext uri="{BB962C8B-B14F-4D97-AF65-F5344CB8AC3E}">
        <p14:creationId xmlns:p14="http://schemas.microsoft.com/office/powerpoint/2010/main" val="213222375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23736" y="1859241"/>
            <a:ext cx="7824547" cy="3908762"/>
          </a:xfrm>
          <a:prstGeom prst="rect">
            <a:avLst/>
          </a:prstGeom>
          <a:noFill/>
        </p:spPr>
        <p:txBody>
          <a:bodyPr wrap="square" rtlCol="0">
            <a:spAutoFit/>
          </a:bodyPr>
          <a:lstStyle/>
          <a:p>
            <a:r>
              <a:rPr lang="en-US" sz="3200" i="1" dirty="0" smtClean="0">
                <a:solidFill>
                  <a:srgbClr val="008000"/>
                </a:solidFill>
                <a:latin typeface="Bookman Old Style"/>
                <a:cs typeface="Bookman Old Style"/>
              </a:rPr>
              <a:t>“We </a:t>
            </a:r>
            <a:r>
              <a:rPr lang="en-US" sz="3200" i="1" dirty="0">
                <a:solidFill>
                  <a:srgbClr val="008000"/>
                </a:solidFill>
                <a:latin typeface="Bookman Old Style"/>
                <a:cs typeface="Bookman Old Style"/>
              </a:rPr>
              <a:t>are very fond of blaming the poor for destroying the environment. But often it is the powerful, including governments, that are responsible</a:t>
            </a:r>
            <a:r>
              <a:rPr lang="en-US" sz="3200" i="1" dirty="0" smtClean="0">
                <a:solidFill>
                  <a:srgbClr val="008000"/>
                </a:solidFill>
                <a:latin typeface="Bookman Old Style"/>
                <a:cs typeface="Bookman Old Style"/>
              </a:rPr>
              <a:t>.”</a:t>
            </a:r>
          </a:p>
          <a:p>
            <a:endParaRPr lang="en-US" sz="3200" i="1" dirty="0">
              <a:solidFill>
                <a:srgbClr val="008000"/>
              </a:solidFill>
              <a:latin typeface="Bookman Old Style"/>
              <a:cs typeface="Bookman Old Style"/>
            </a:endParaRPr>
          </a:p>
          <a:p>
            <a:endParaRPr lang="en-US" sz="3200" i="1" dirty="0" smtClean="0">
              <a:solidFill>
                <a:srgbClr val="008000"/>
              </a:solidFill>
              <a:latin typeface="Bookman Old Style"/>
              <a:cs typeface="Bookman Old Style"/>
            </a:endParaRPr>
          </a:p>
          <a:p>
            <a:endParaRPr lang="en-US" sz="3200" i="1" dirty="0">
              <a:solidFill>
                <a:srgbClr val="008000"/>
              </a:solidFill>
              <a:latin typeface="Bookman Old Style"/>
              <a:cs typeface="Bookman Old Style"/>
            </a:endParaRPr>
          </a:p>
          <a:p>
            <a:pPr algn="r"/>
            <a:r>
              <a:rPr lang="en-US" sz="1200" dirty="0" smtClean="0">
                <a:solidFill>
                  <a:srgbClr val="008000"/>
                </a:solidFill>
                <a:latin typeface="Bookman Old Style"/>
                <a:cs typeface="Bookman Old Style"/>
              </a:rPr>
              <a:t>Wangari Maathai</a:t>
            </a:r>
          </a:p>
          <a:p>
            <a:pPr algn="r"/>
            <a:r>
              <a:rPr lang="en-US" sz="1200" dirty="0" smtClean="0">
                <a:solidFill>
                  <a:srgbClr val="008000"/>
                </a:solidFill>
                <a:latin typeface="Bookman Old Style"/>
                <a:cs typeface="Bookman Old Style"/>
              </a:rPr>
              <a:t>2010</a:t>
            </a:r>
            <a:endParaRPr lang="en-US" sz="1200" dirty="0">
              <a:solidFill>
                <a:srgbClr val="008000"/>
              </a:solidFill>
              <a:latin typeface="Bookman Old Style"/>
              <a:cs typeface="Bookman Old Style"/>
            </a:endParaRPr>
          </a:p>
        </p:txBody>
      </p:sp>
    </p:spTree>
    <p:extLst>
      <p:ext uri="{BB962C8B-B14F-4D97-AF65-F5344CB8AC3E}">
        <p14:creationId xmlns:p14="http://schemas.microsoft.com/office/powerpoint/2010/main" val="108834060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Wangari with children creating a green belt</a:t>
            </a:r>
            <a:endParaRPr lang="en-US" dirty="0"/>
          </a:p>
        </p:txBody>
      </p:sp>
      <p:pic>
        <p:nvPicPr>
          <p:cNvPr id="5" name="Picture Placeholder 4" descr="wangari with children.jpeg"/>
          <p:cNvPicPr>
            <a:picLocks noGrp="1" noChangeAspect="1"/>
          </p:cNvPicPr>
          <p:nvPr>
            <p:ph type="pic" idx="1"/>
          </p:nvPr>
        </p:nvPicPr>
        <p:blipFill>
          <a:blip r:embed="rId2">
            <a:extLst>
              <a:ext uri="{28A0092B-C50C-407E-A947-70E740481C1C}">
                <a14:useLocalDpi xmlns:a14="http://schemas.microsoft.com/office/drawing/2010/main" val="0"/>
              </a:ext>
            </a:extLst>
          </a:blip>
          <a:srcRect l="6598" r="6598"/>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99513877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474" y="5083969"/>
            <a:ext cx="7914105" cy="566738"/>
          </a:xfrm>
        </p:spPr>
        <p:txBody>
          <a:bodyPr>
            <a:normAutofit/>
          </a:bodyPr>
          <a:lstStyle/>
          <a:p>
            <a:pPr algn="ctr"/>
            <a:r>
              <a:rPr lang="en-US" sz="2400" dirty="0" smtClean="0">
                <a:solidFill>
                  <a:srgbClr val="FF6600"/>
                </a:solidFill>
              </a:rPr>
              <a:t>Wangari Maathai founding the Green Belt Movement 1974</a:t>
            </a:r>
            <a:endParaRPr lang="en-US" sz="2400" dirty="0">
              <a:solidFill>
                <a:srgbClr val="FF6600"/>
              </a:solidFill>
            </a:endParaRPr>
          </a:p>
        </p:txBody>
      </p:sp>
      <p:pic>
        <p:nvPicPr>
          <p:cNvPr id="5" name="Picture Placeholder 4"/>
          <p:cNvPicPr>
            <a:picLocks noGrp="1" noChangeAspect="1"/>
          </p:cNvPicPr>
          <p:nvPr>
            <p:ph type="pic" idx="1"/>
          </p:nvPr>
        </p:nvPicPr>
        <p:blipFill>
          <a:blip r:embed="rId2"/>
          <a:srcRect t="16815" b="16815"/>
          <a:stretch>
            <a:fillRect/>
          </a:stretch>
        </p:blipFill>
        <p:spPr>
          <a:xfrm>
            <a:off x="1694921" y="612775"/>
            <a:ext cx="5583767" cy="4187825"/>
          </a:xfrm>
        </p:spPr>
      </p:pic>
      <p:sp>
        <p:nvSpPr>
          <p:cNvPr id="4" name="Text Placeholder 3"/>
          <p:cNvSpPr>
            <a:spLocks noGrp="1"/>
          </p:cNvSpPr>
          <p:nvPr>
            <p:ph type="body" sz="half" idx="2"/>
          </p:nvPr>
        </p:nvSpPr>
        <p:spPr>
          <a:xfrm>
            <a:off x="173789" y="5367338"/>
            <a:ext cx="8863264" cy="654321"/>
          </a:xfrm>
        </p:spPr>
        <p:txBody>
          <a:bodyPr>
            <a:noAutofit/>
          </a:bodyPr>
          <a:lstStyle/>
          <a:p>
            <a:endParaRPr lang="en-US" sz="2000" i="1" dirty="0">
              <a:solidFill>
                <a:srgbClr val="008000"/>
              </a:solidFill>
              <a:latin typeface="Bookman Old Style"/>
              <a:cs typeface="Bookman Old Style"/>
            </a:endParaRPr>
          </a:p>
        </p:txBody>
      </p:sp>
    </p:spTree>
    <p:extLst>
      <p:ext uri="{BB962C8B-B14F-4D97-AF65-F5344CB8AC3E}">
        <p14:creationId xmlns:p14="http://schemas.microsoft.com/office/powerpoint/2010/main" val="43813469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63053" y="1802905"/>
            <a:ext cx="6791158" cy="3323987"/>
          </a:xfrm>
          <a:prstGeom prst="rect">
            <a:avLst/>
          </a:prstGeom>
          <a:noFill/>
        </p:spPr>
        <p:txBody>
          <a:bodyPr wrap="square" rtlCol="0">
            <a:spAutoFit/>
          </a:bodyPr>
          <a:lstStyle/>
          <a:p>
            <a:r>
              <a:rPr lang="en-US" sz="3200" i="1" dirty="0">
                <a:solidFill>
                  <a:srgbClr val="008000"/>
                </a:solidFill>
                <a:latin typeface="Bookman Old Style"/>
                <a:cs typeface="Bookman Old Style"/>
              </a:rPr>
              <a:t>“Human Rights are not things that are put on the table for people to enjoy. These are things you fight for and then you protect.</a:t>
            </a:r>
          </a:p>
          <a:p>
            <a:endParaRPr lang="en-US" sz="3200" i="1" dirty="0">
              <a:latin typeface="Bookman Old Style"/>
              <a:cs typeface="Bookman Old Style"/>
            </a:endParaRPr>
          </a:p>
          <a:p>
            <a:pPr algn="r"/>
            <a:r>
              <a:rPr lang="en-US" i="1" dirty="0" smtClean="0">
                <a:solidFill>
                  <a:srgbClr val="008000"/>
                </a:solidFill>
                <a:latin typeface="Bookman Old Style"/>
                <a:cs typeface="Bookman Old Style"/>
              </a:rPr>
              <a:t>Wangari Maathai</a:t>
            </a:r>
            <a:endParaRPr lang="en-US" i="1" dirty="0">
              <a:solidFill>
                <a:srgbClr val="008000"/>
              </a:solidFill>
              <a:latin typeface="Bookman Old Style"/>
              <a:cs typeface="Bookman Old Style"/>
            </a:endParaRPr>
          </a:p>
        </p:txBody>
      </p:sp>
    </p:spTree>
    <p:extLst>
      <p:ext uri="{BB962C8B-B14F-4D97-AF65-F5344CB8AC3E}">
        <p14:creationId xmlns:p14="http://schemas.microsoft.com/office/powerpoint/2010/main" val="40704611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angari at Karura.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985" y="1169785"/>
            <a:ext cx="6718459" cy="4769945"/>
          </a:xfrm>
          <a:prstGeom prst="rect">
            <a:avLst/>
          </a:prstGeom>
        </p:spPr>
      </p:pic>
    </p:spTree>
    <p:extLst>
      <p:ext uri="{BB962C8B-B14F-4D97-AF65-F5344CB8AC3E}">
        <p14:creationId xmlns:p14="http://schemas.microsoft.com/office/powerpoint/2010/main" val="20772102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14450" y="1511160"/>
            <a:ext cx="6894042" cy="4431983"/>
          </a:xfrm>
          <a:prstGeom prst="rect">
            <a:avLst/>
          </a:prstGeom>
        </p:spPr>
        <p:txBody>
          <a:bodyPr wrap="square">
            <a:spAutoFit/>
          </a:bodyPr>
          <a:lstStyle/>
          <a:p>
            <a:r>
              <a:rPr lang="en-US" sz="3200" i="1" dirty="0" smtClean="0">
                <a:solidFill>
                  <a:srgbClr val="008000"/>
                </a:solidFill>
                <a:latin typeface="Baskerville Old Face"/>
                <a:cs typeface="Baskerville Old Face"/>
              </a:rPr>
              <a:t>Rationale: “</a:t>
            </a:r>
            <a:r>
              <a:rPr lang="en-US" sz="3200" i="1" dirty="0">
                <a:solidFill>
                  <a:srgbClr val="008000"/>
                </a:solidFill>
                <a:latin typeface="Baskerville Old Face"/>
                <a:cs typeface="Baskerville Old Face"/>
              </a:rPr>
              <a:t>I don’t really know why I care so </a:t>
            </a:r>
            <a:r>
              <a:rPr lang="en-US" sz="3200" i="1" dirty="0" smtClean="0">
                <a:solidFill>
                  <a:srgbClr val="008000"/>
                </a:solidFill>
                <a:latin typeface="Baskerville Old Face"/>
                <a:cs typeface="Baskerville Old Face"/>
              </a:rPr>
              <a:t>much. I </a:t>
            </a:r>
            <a:r>
              <a:rPr lang="en-US" sz="3200" i="1" dirty="0">
                <a:solidFill>
                  <a:srgbClr val="008000"/>
                </a:solidFill>
                <a:latin typeface="Baskerville Old Face"/>
                <a:cs typeface="Baskerville Old Face"/>
              </a:rPr>
              <a:t>just have something inside me that tells me that there is a problem and I have to do something about it. I think that is what I would call the God in me.” </a:t>
            </a:r>
            <a:endParaRPr lang="en-US" sz="3200" i="1" dirty="0" smtClean="0">
              <a:solidFill>
                <a:srgbClr val="008000"/>
              </a:solidFill>
              <a:latin typeface="Baskerville Old Face"/>
              <a:cs typeface="Baskerville Old Face"/>
            </a:endParaRPr>
          </a:p>
          <a:p>
            <a:endParaRPr lang="en-US" sz="3200" dirty="0">
              <a:latin typeface="Baskerville Old Face"/>
              <a:cs typeface="Baskerville Old Face"/>
            </a:endParaRPr>
          </a:p>
          <a:p>
            <a:pPr algn="r"/>
            <a:endParaRPr lang="en-US" dirty="0" smtClean="0">
              <a:solidFill>
                <a:srgbClr val="008000"/>
              </a:solidFill>
              <a:latin typeface="Baskerville Old Face"/>
              <a:cs typeface="Baskerville Old Face"/>
            </a:endParaRPr>
          </a:p>
          <a:p>
            <a:pPr algn="r"/>
            <a:endParaRPr lang="en-US" dirty="0">
              <a:solidFill>
                <a:srgbClr val="008000"/>
              </a:solidFill>
              <a:latin typeface="Baskerville Old Face"/>
              <a:cs typeface="Baskerville Old Face"/>
            </a:endParaRPr>
          </a:p>
          <a:p>
            <a:pPr algn="r"/>
            <a:endParaRPr lang="en-US" dirty="0" smtClean="0">
              <a:solidFill>
                <a:srgbClr val="008000"/>
              </a:solidFill>
              <a:latin typeface="Baskerville Old Face"/>
              <a:cs typeface="Baskerville Old Face"/>
            </a:endParaRPr>
          </a:p>
          <a:p>
            <a:pPr algn="r"/>
            <a:endParaRPr lang="en-US" dirty="0">
              <a:solidFill>
                <a:srgbClr val="008000"/>
              </a:solidFill>
              <a:latin typeface="Baskerville Old Face"/>
              <a:cs typeface="Baskerville Old Face"/>
            </a:endParaRPr>
          </a:p>
          <a:p>
            <a:pPr algn="r"/>
            <a:r>
              <a:rPr lang="en-US" dirty="0" smtClean="0">
                <a:solidFill>
                  <a:srgbClr val="008000"/>
                </a:solidFill>
                <a:latin typeface="Baskerville Old Face"/>
                <a:cs typeface="Baskerville Old Face"/>
              </a:rPr>
              <a:t>Wangari Maathai</a:t>
            </a:r>
            <a:endParaRPr lang="en-US" dirty="0">
              <a:solidFill>
                <a:srgbClr val="008000"/>
              </a:solidFill>
              <a:latin typeface="Baskerville Old Face"/>
              <a:cs typeface="Baskerville Old Face"/>
            </a:endParaRPr>
          </a:p>
        </p:txBody>
      </p:sp>
    </p:spTree>
    <p:extLst>
      <p:ext uri="{BB962C8B-B14F-4D97-AF65-F5344CB8AC3E}">
        <p14:creationId xmlns:p14="http://schemas.microsoft.com/office/powerpoint/2010/main" val="69844719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angari with dignitaries.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8230" y="1146983"/>
            <a:ext cx="6363418" cy="4683512"/>
          </a:xfrm>
          <a:prstGeom prst="rect">
            <a:avLst/>
          </a:prstGeom>
        </p:spPr>
      </p:pic>
    </p:spTree>
    <p:extLst>
      <p:ext uri="{BB962C8B-B14F-4D97-AF65-F5344CB8AC3E}">
        <p14:creationId xmlns:p14="http://schemas.microsoft.com/office/powerpoint/2010/main" val="376128177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6070" y="1115934"/>
            <a:ext cx="7883807" cy="5632312"/>
          </a:xfrm>
          <a:prstGeom prst="rect">
            <a:avLst/>
          </a:prstGeom>
          <a:noFill/>
        </p:spPr>
        <p:txBody>
          <a:bodyPr wrap="square" rtlCol="0">
            <a:spAutoFit/>
          </a:bodyPr>
          <a:lstStyle/>
          <a:p>
            <a:pPr algn="ctr"/>
            <a:r>
              <a:rPr lang="en-US" sz="3600" dirty="0" smtClean="0">
                <a:solidFill>
                  <a:schemeClr val="accent2">
                    <a:lumMod val="75000"/>
                  </a:schemeClr>
                </a:solidFill>
              </a:rPr>
              <a:t>Aung San </a:t>
            </a:r>
            <a:r>
              <a:rPr lang="en-US" sz="3600" dirty="0" err="1" smtClean="0">
                <a:solidFill>
                  <a:schemeClr val="accent2">
                    <a:lumMod val="75000"/>
                  </a:schemeClr>
                </a:solidFill>
              </a:rPr>
              <a:t>Suu</a:t>
            </a:r>
            <a:r>
              <a:rPr lang="en-US" sz="3600" dirty="0" smtClean="0">
                <a:solidFill>
                  <a:schemeClr val="accent2">
                    <a:lumMod val="75000"/>
                  </a:schemeClr>
                </a:solidFill>
              </a:rPr>
              <a:t> Kyi</a:t>
            </a:r>
          </a:p>
          <a:p>
            <a:endParaRPr lang="en-US" dirty="0">
              <a:solidFill>
                <a:schemeClr val="accent2">
                  <a:lumMod val="75000"/>
                </a:schemeClr>
              </a:solidFill>
            </a:endParaRPr>
          </a:p>
          <a:p>
            <a:endParaRPr lang="en-US" dirty="0" smtClean="0">
              <a:solidFill>
                <a:schemeClr val="accent2">
                  <a:lumMod val="75000"/>
                </a:schemeClr>
              </a:solidFill>
            </a:endParaRPr>
          </a:p>
          <a:p>
            <a:endParaRPr lang="en-US" dirty="0">
              <a:solidFill>
                <a:schemeClr val="accent2">
                  <a:lumMod val="75000"/>
                </a:schemeClr>
              </a:solidFill>
            </a:endParaRPr>
          </a:p>
          <a:p>
            <a:pPr algn="r"/>
            <a:endParaRPr lang="en-US" dirty="0" smtClean="0">
              <a:solidFill>
                <a:schemeClr val="accent2">
                  <a:lumMod val="75000"/>
                </a:schemeClr>
              </a:solidFill>
            </a:endParaRPr>
          </a:p>
          <a:p>
            <a:pPr algn="r"/>
            <a:endParaRPr lang="en-US" dirty="0">
              <a:solidFill>
                <a:schemeClr val="accent2">
                  <a:lumMod val="75000"/>
                </a:schemeClr>
              </a:solidFill>
            </a:endParaRPr>
          </a:p>
          <a:p>
            <a:pPr algn="r"/>
            <a:endParaRPr lang="en-US" dirty="0" smtClean="0">
              <a:solidFill>
                <a:schemeClr val="accent2">
                  <a:lumMod val="75000"/>
                </a:schemeClr>
              </a:solidFill>
            </a:endParaRPr>
          </a:p>
          <a:p>
            <a:pPr algn="r"/>
            <a:endParaRPr lang="en-US" dirty="0">
              <a:solidFill>
                <a:schemeClr val="accent2">
                  <a:lumMod val="75000"/>
                </a:schemeClr>
              </a:solidFill>
            </a:endParaRPr>
          </a:p>
          <a:p>
            <a:pPr algn="r"/>
            <a:endParaRPr lang="en-US" dirty="0" smtClean="0">
              <a:solidFill>
                <a:schemeClr val="accent2">
                  <a:lumMod val="75000"/>
                </a:schemeClr>
              </a:solidFill>
            </a:endParaRPr>
          </a:p>
          <a:p>
            <a:pPr algn="r"/>
            <a:endParaRPr lang="en-US" dirty="0" smtClean="0">
              <a:solidFill>
                <a:schemeClr val="accent2">
                  <a:lumMod val="75000"/>
                </a:schemeClr>
              </a:solidFill>
            </a:endParaRPr>
          </a:p>
          <a:p>
            <a:pPr algn="r"/>
            <a:endParaRPr lang="en-US" dirty="0">
              <a:solidFill>
                <a:schemeClr val="accent2">
                  <a:lumMod val="75000"/>
                </a:schemeClr>
              </a:solidFill>
            </a:endParaRPr>
          </a:p>
          <a:p>
            <a:pPr algn="r"/>
            <a:endParaRPr lang="en-US" dirty="0" smtClean="0">
              <a:solidFill>
                <a:schemeClr val="accent2">
                  <a:lumMod val="75000"/>
                </a:schemeClr>
              </a:solidFill>
            </a:endParaRPr>
          </a:p>
          <a:p>
            <a:pPr algn="r"/>
            <a:r>
              <a:rPr lang="en-US" dirty="0" smtClean="0">
                <a:solidFill>
                  <a:schemeClr val="accent2">
                    <a:lumMod val="75000"/>
                  </a:schemeClr>
                </a:solidFill>
              </a:rPr>
              <a:t>Dissident / Human Rights Activist for Burmese People</a:t>
            </a:r>
          </a:p>
          <a:p>
            <a:pPr algn="r"/>
            <a:r>
              <a:rPr lang="en-US" dirty="0" smtClean="0">
                <a:solidFill>
                  <a:schemeClr val="accent2">
                    <a:lumMod val="75000"/>
                  </a:schemeClr>
                </a:solidFill>
              </a:rPr>
              <a:t>Political Prisoner 1989-2010</a:t>
            </a:r>
          </a:p>
          <a:p>
            <a:pPr algn="r"/>
            <a:r>
              <a:rPr lang="en-US" dirty="0" smtClean="0">
                <a:solidFill>
                  <a:schemeClr val="accent2">
                    <a:lumMod val="75000"/>
                  </a:schemeClr>
                </a:solidFill>
              </a:rPr>
              <a:t>Writer </a:t>
            </a:r>
          </a:p>
          <a:p>
            <a:pPr algn="r"/>
            <a:r>
              <a:rPr lang="en-US" dirty="0" smtClean="0">
                <a:solidFill>
                  <a:schemeClr val="accent2">
                    <a:lumMod val="75000"/>
                  </a:schemeClr>
                </a:solidFill>
              </a:rPr>
              <a:t>Nobel Peace Prize </a:t>
            </a:r>
            <a:r>
              <a:rPr lang="en-US" dirty="0" err="1" smtClean="0">
                <a:solidFill>
                  <a:schemeClr val="accent2">
                    <a:lumMod val="75000"/>
                  </a:schemeClr>
                </a:solidFill>
              </a:rPr>
              <a:t>Laurate</a:t>
            </a:r>
            <a:r>
              <a:rPr lang="en-US" dirty="0" smtClean="0">
                <a:solidFill>
                  <a:schemeClr val="accent2">
                    <a:lumMod val="75000"/>
                  </a:schemeClr>
                </a:solidFill>
              </a:rPr>
              <a:t> 1991</a:t>
            </a:r>
          </a:p>
          <a:p>
            <a:pPr algn="r"/>
            <a:r>
              <a:rPr lang="en-US" dirty="0" smtClean="0">
                <a:solidFill>
                  <a:schemeClr val="accent2">
                    <a:lumMod val="75000"/>
                  </a:schemeClr>
                </a:solidFill>
              </a:rPr>
              <a:t>State Counselor (2016-Present)—Effective Head of State</a:t>
            </a:r>
          </a:p>
          <a:p>
            <a:pPr algn="r"/>
            <a:endParaRPr lang="en-US" dirty="0" smtClean="0">
              <a:solidFill>
                <a:schemeClr val="accent2">
                  <a:lumMod val="75000"/>
                </a:schemeClr>
              </a:solidFill>
            </a:endParaRPr>
          </a:p>
          <a:p>
            <a:endParaRPr lang="en-US" dirty="0">
              <a:solidFill>
                <a:schemeClr val="accent2">
                  <a:lumMod val="75000"/>
                </a:schemeClr>
              </a:solidFill>
            </a:endParaRPr>
          </a:p>
        </p:txBody>
      </p:sp>
      <p:pic>
        <p:nvPicPr>
          <p:cNvPr id="3" name="Picture Placeholder 4" descr="Letpadaung-ah-Suu-Kyi..jpg"/>
          <p:cNvPicPr>
            <a:picLocks noChangeAspect="1"/>
          </p:cNvPicPr>
          <p:nvPr/>
        </p:nvPicPr>
        <p:blipFill>
          <a:blip r:embed="rId2">
            <a:extLst>
              <a:ext uri="{28A0092B-C50C-407E-A947-70E740481C1C}">
                <a14:useLocalDpi xmlns:a14="http://schemas.microsoft.com/office/drawing/2010/main" val="0"/>
              </a:ext>
            </a:extLst>
          </a:blip>
          <a:srcRect t="12500" b="12500"/>
          <a:stretch>
            <a:fillRect/>
          </a:stretch>
        </p:blipFill>
        <p:spPr>
          <a:xfrm>
            <a:off x="576070" y="2003512"/>
            <a:ext cx="3579962" cy="2665384"/>
          </a:xfrm>
          <a:prstGeom prst="rect">
            <a:avLst/>
          </a:prstGeom>
        </p:spPr>
      </p:pic>
    </p:spTree>
    <p:extLst>
      <p:ext uri="{BB962C8B-B14F-4D97-AF65-F5344CB8AC3E}">
        <p14:creationId xmlns:p14="http://schemas.microsoft.com/office/powerpoint/2010/main" val="297081590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6600"/>
                </a:solidFill>
                <a:latin typeface="Bookman Old Style"/>
                <a:cs typeface="Bookman Old Style"/>
              </a:rPr>
              <a:t>Fair Play: Modern Heroes in the Fight for Human Rights</a:t>
            </a:r>
            <a:endParaRPr lang="en-US" dirty="0">
              <a:solidFill>
                <a:srgbClr val="FF6600"/>
              </a:solidFill>
              <a:latin typeface="Bookman Old Style"/>
              <a:cs typeface="Bookman Old Style"/>
            </a:endParaRPr>
          </a:p>
        </p:txBody>
      </p:sp>
      <p:sp>
        <p:nvSpPr>
          <p:cNvPr id="3" name="Subtitle 2"/>
          <p:cNvSpPr>
            <a:spLocks noGrp="1"/>
          </p:cNvSpPr>
          <p:nvPr>
            <p:ph idx="1"/>
          </p:nvPr>
        </p:nvSpPr>
        <p:spPr>
          <a:xfrm>
            <a:off x="268285" y="1600200"/>
            <a:ext cx="8680214" cy="4873270"/>
          </a:xfrm>
        </p:spPr>
        <p:txBody>
          <a:bodyPr>
            <a:normAutofit/>
          </a:bodyPr>
          <a:lstStyle/>
          <a:p>
            <a:pPr marL="0" indent="0">
              <a:buNone/>
            </a:pPr>
            <a:endParaRPr lang="en-US" sz="2800" i="1" dirty="0" smtClean="0">
              <a:solidFill>
                <a:srgbClr val="0000FF"/>
              </a:solidFill>
              <a:latin typeface="Bookman Old Style"/>
              <a:cs typeface="Bookman Old Style"/>
            </a:endParaRPr>
          </a:p>
          <a:p>
            <a:pPr marL="0" indent="0">
              <a:buNone/>
            </a:pPr>
            <a:r>
              <a:rPr lang="en-US" sz="2800" i="1" dirty="0" smtClean="0">
                <a:solidFill>
                  <a:srgbClr val="0000FF"/>
                </a:solidFill>
                <a:latin typeface="Bookman Old Style"/>
                <a:cs typeface="Bookman Old Style"/>
              </a:rPr>
              <a:t>Helen Prejean</a:t>
            </a:r>
          </a:p>
          <a:p>
            <a:pPr marL="0" indent="0">
              <a:buNone/>
            </a:pPr>
            <a:r>
              <a:rPr lang="en-US" sz="2800" i="1" dirty="0" smtClean="0">
                <a:solidFill>
                  <a:srgbClr val="008000"/>
                </a:solidFill>
                <a:latin typeface="Bookman Old Style"/>
                <a:cs typeface="Bookman Old Style"/>
              </a:rPr>
              <a:t>Wangari Maathai</a:t>
            </a:r>
          </a:p>
          <a:p>
            <a:pPr marL="0" indent="0">
              <a:buNone/>
            </a:pPr>
            <a:r>
              <a:rPr lang="en-US" sz="2800" i="1" dirty="0" smtClean="0">
                <a:solidFill>
                  <a:srgbClr val="FF0000"/>
                </a:solidFill>
                <a:latin typeface="Bookman Old Style"/>
                <a:cs typeface="Bookman Old Style"/>
              </a:rPr>
              <a:t>Aung </a:t>
            </a:r>
            <a:r>
              <a:rPr lang="en-US" sz="2800" i="1" dirty="0">
                <a:solidFill>
                  <a:srgbClr val="FF0000"/>
                </a:solidFill>
                <a:latin typeface="Bookman Old Style"/>
                <a:cs typeface="Bookman Old Style"/>
              </a:rPr>
              <a:t>San </a:t>
            </a:r>
            <a:r>
              <a:rPr lang="en-US" sz="2800" i="1" dirty="0" err="1">
                <a:solidFill>
                  <a:srgbClr val="FF0000"/>
                </a:solidFill>
                <a:latin typeface="Bookman Old Style"/>
                <a:cs typeface="Bookman Old Style"/>
              </a:rPr>
              <a:t>Suu</a:t>
            </a:r>
            <a:r>
              <a:rPr lang="en-US" sz="2800" i="1" dirty="0">
                <a:solidFill>
                  <a:srgbClr val="FF0000"/>
                </a:solidFill>
                <a:latin typeface="Bookman Old Style"/>
                <a:cs typeface="Bookman Old Style"/>
              </a:rPr>
              <a:t> </a:t>
            </a:r>
            <a:r>
              <a:rPr lang="en-US" sz="2800" i="1" dirty="0" smtClean="0">
                <a:solidFill>
                  <a:srgbClr val="FF0000"/>
                </a:solidFill>
                <a:latin typeface="Bookman Old Style"/>
                <a:cs typeface="Bookman Old Style"/>
              </a:rPr>
              <a:t>Kyi</a:t>
            </a:r>
            <a:endParaRPr lang="en-US" sz="2800" i="1" dirty="0">
              <a:solidFill>
                <a:srgbClr val="FF6600"/>
              </a:solidFill>
              <a:latin typeface="Bookman Old Style"/>
              <a:cs typeface="Bookman Old Style"/>
            </a:endParaRPr>
          </a:p>
        </p:txBody>
      </p:sp>
      <p:pic>
        <p:nvPicPr>
          <p:cNvPr id="4" name="Picture Placeholder 4" descr="Helen Prejean _o.jpg"/>
          <p:cNvPicPr>
            <a:picLocks noChangeAspect="1"/>
          </p:cNvPicPr>
          <p:nvPr/>
        </p:nvPicPr>
        <p:blipFill rotWithShape="1">
          <a:blip r:embed="rId3">
            <a:extLst>
              <a:ext uri="{28A0092B-C50C-407E-A947-70E740481C1C}">
                <a14:useLocalDpi xmlns:a14="http://schemas.microsoft.com/office/drawing/2010/main" val="0"/>
              </a:ext>
            </a:extLst>
          </a:blip>
          <a:srcRect l="-37977" r="-37977"/>
          <a:stretch/>
        </p:blipFill>
        <p:spPr>
          <a:xfrm>
            <a:off x="2721729" y="1600200"/>
            <a:ext cx="4014830" cy="3513744"/>
          </a:xfrm>
          <a:prstGeom prst="rect">
            <a:avLst/>
          </a:prstGeom>
        </p:spPr>
      </p:pic>
      <p:pic>
        <p:nvPicPr>
          <p:cNvPr id="5" name="Picture Placeholder 4" descr="Maathai3.jpg"/>
          <p:cNvPicPr>
            <a:picLocks noChangeAspect="1"/>
          </p:cNvPicPr>
          <p:nvPr/>
        </p:nvPicPr>
        <p:blipFill>
          <a:blip r:embed="rId4">
            <a:extLst>
              <a:ext uri="{28A0092B-C50C-407E-A947-70E740481C1C}">
                <a14:useLocalDpi xmlns:a14="http://schemas.microsoft.com/office/drawing/2010/main" val="0"/>
              </a:ext>
            </a:extLst>
          </a:blip>
          <a:srcRect t="22500" b="22500"/>
          <a:stretch>
            <a:fillRect/>
          </a:stretch>
        </p:blipFill>
        <p:spPr>
          <a:xfrm>
            <a:off x="5907698" y="3380925"/>
            <a:ext cx="3040801" cy="2744423"/>
          </a:xfrm>
          <a:prstGeom prst="rect">
            <a:avLst/>
          </a:prstGeom>
        </p:spPr>
      </p:pic>
      <p:pic>
        <p:nvPicPr>
          <p:cNvPr id="7" name="Picture Placeholder 5" descr="303504_10151060302536374_370831171_n.jpg"/>
          <p:cNvPicPr>
            <a:picLocks noChangeAspect="1"/>
          </p:cNvPicPr>
          <p:nvPr/>
        </p:nvPicPr>
        <p:blipFill>
          <a:blip r:embed="rId5">
            <a:extLst>
              <a:ext uri="{28A0092B-C50C-407E-A947-70E740481C1C}">
                <a14:useLocalDpi xmlns:a14="http://schemas.microsoft.com/office/drawing/2010/main" val="0"/>
              </a:ext>
            </a:extLst>
          </a:blip>
          <a:srcRect t="17520" b="17520"/>
          <a:stretch>
            <a:fillRect/>
          </a:stretch>
        </p:blipFill>
        <p:spPr>
          <a:xfrm>
            <a:off x="457200" y="4037045"/>
            <a:ext cx="3031836" cy="2300073"/>
          </a:xfrm>
          <a:prstGeom prst="rect">
            <a:avLst/>
          </a:prstGeom>
        </p:spPr>
      </p:pic>
    </p:spTree>
    <p:extLst>
      <p:ext uri="{BB962C8B-B14F-4D97-AF65-F5344CB8AC3E}">
        <p14:creationId xmlns:p14="http://schemas.microsoft.com/office/powerpoint/2010/main" val="318321741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4843" y="4987758"/>
            <a:ext cx="8087894" cy="566738"/>
          </a:xfrm>
        </p:spPr>
        <p:txBody>
          <a:bodyPr>
            <a:noAutofit/>
          </a:bodyPr>
          <a:lstStyle/>
          <a:p>
            <a:pPr algn="ctr"/>
            <a:r>
              <a:rPr lang="en-US" sz="2400" dirty="0" smtClean="0">
                <a:solidFill>
                  <a:schemeClr val="accent4">
                    <a:lumMod val="75000"/>
                  </a:schemeClr>
                </a:solidFill>
              </a:rPr>
              <a:t>Aung San </a:t>
            </a:r>
            <a:r>
              <a:rPr lang="en-US" sz="2400" dirty="0" err="1" smtClean="0">
                <a:solidFill>
                  <a:schemeClr val="accent4">
                    <a:lumMod val="75000"/>
                  </a:schemeClr>
                </a:solidFill>
              </a:rPr>
              <a:t>Suu</a:t>
            </a:r>
            <a:r>
              <a:rPr lang="en-US" sz="2400" dirty="0" smtClean="0">
                <a:solidFill>
                  <a:schemeClr val="accent4">
                    <a:lumMod val="75000"/>
                  </a:schemeClr>
                </a:solidFill>
              </a:rPr>
              <a:t> Kyi Released from House Arrest, October 2010</a:t>
            </a:r>
            <a:endParaRPr lang="en-US" sz="2400" dirty="0">
              <a:solidFill>
                <a:schemeClr val="accent4">
                  <a:lumMod val="75000"/>
                </a:schemeClr>
              </a:solidFill>
            </a:endParaRPr>
          </a:p>
        </p:txBody>
      </p:sp>
      <p:pic>
        <p:nvPicPr>
          <p:cNvPr id="7" name="Picture Placeholder 6" descr="184601-aung-san-suu-kyi.jpg"/>
          <p:cNvPicPr>
            <a:picLocks noGrp="1" noChangeAspect="1"/>
          </p:cNvPicPr>
          <p:nvPr>
            <p:ph type="pic" idx="1"/>
          </p:nvPr>
        </p:nvPicPr>
        <p:blipFill>
          <a:blip r:embed="rId2">
            <a:extLst>
              <a:ext uri="{28A0092B-C50C-407E-A947-70E740481C1C}">
                <a14:useLocalDpi xmlns:a14="http://schemas.microsoft.com/office/drawing/2010/main" val="0"/>
              </a:ext>
            </a:extLst>
          </a:blip>
          <a:srcRect l="12462" r="12462"/>
          <a:stretch>
            <a:fillRect/>
          </a:stretch>
        </p:blipFill>
        <p:spPr/>
      </p:pic>
      <p:sp>
        <p:nvSpPr>
          <p:cNvPr id="6" name="Text Placeholder 5"/>
          <p:cNvSpPr>
            <a:spLocks noGrp="1"/>
          </p:cNvSpPr>
          <p:nvPr>
            <p:ph type="body" sz="half" idx="2"/>
          </p:nvPr>
        </p:nvSpPr>
        <p:spPr/>
        <p:txBody>
          <a:bodyPr/>
          <a:lstStyle/>
          <a:p>
            <a:pPr algn="r"/>
            <a:endParaRPr lang="en-US" dirty="0" smtClean="0"/>
          </a:p>
          <a:p>
            <a:pPr algn="r"/>
            <a:endParaRPr lang="en-US" dirty="0"/>
          </a:p>
        </p:txBody>
      </p:sp>
    </p:spTree>
    <p:extLst>
      <p:ext uri="{BB962C8B-B14F-4D97-AF65-F5344CB8AC3E}">
        <p14:creationId xmlns:p14="http://schemas.microsoft.com/office/powerpoint/2010/main" val="328601734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1028" y="1706410"/>
            <a:ext cx="7479869" cy="4093428"/>
          </a:xfrm>
          <a:prstGeom prst="rect">
            <a:avLst/>
          </a:prstGeom>
          <a:noFill/>
        </p:spPr>
        <p:txBody>
          <a:bodyPr wrap="square" rtlCol="0">
            <a:spAutoFit/>
          </a:bodyPr>
          <a:lstStyle/>
          <a:p>
            <a:r>
              <a:rPr lang="en-US" sz="3200" i="1" dirty="0" smtClean="0">
                <a:solidFill>
                  <a:srgbClr val="660066"/>
                </a:solidFill>
                <a:latin typeface="Bookman Old Style"/>
                <a:cs typeface="Bookman Old Style"/>
              </a:rPr>
              <a:t>“Go to the movies if you want a hero; </a:t>
            </a:r>
            <a:r>
              <a:rPr lang="en-US" sz="3200" i="1" dirty="0">
                <a:solidFill>
                  <a:srgbClr val="660066"/>
                </a:solidFill>
                <a:latin typeface="Bookman Old Style"/>
                <a:cs typeface="Bookman Old Style"/>
              </a:rPr>
              <a:t>c</a:t>
            </a:r>
            <a:r>
              <a:rPr lang="en-US" sz="3200" i="1" dirty="0" smtClean="0">
                <a:solidFill>
                  <a:srgbClr val="660066"/>
                </a:solidFill>
                <a:latin typeface="Bookman Old Style"/>
                <a:cs typeface="Bookman Old Style"/>
              </a:rPr>
              <a:t>ourage is a daily task.”</a:t>
            </a:r>
          </a:p>
          <a:p>
            <a:endParaRPr lang="en-US" sz="3200" i="1" dirty="0">
              <a:solidFill>
                <a:srgbClr val="660066"/>
              </a:solidFill>
              <a:latin typeface="Bookman Old Style"/>
              <a:cs typeface="Bookman Old Style"/>
            </a:endParaRPr>
          </a:p>
          <a:p>
            <a:endParaRPr lang="en-US" sz="3200" i="1" dirty="0" smtClean="0">
              <a:solidFill>
                <a:srgbClr val="660066"/>
              </a:solidFill>
              <a:latin typeface="Bookman Old Style"/>
              <a:cs typeface="Bookman Old Style"/>
            </a:endParaRPr>
          </a:p>
          <a:p>
            <a:endParaRPr lang="en-US" sz="3200" i="1" dirty="0">
              <a:solidFill>
                <a:srgbClr val="660066"/>
              </a:solidFill>
              <a:latin typeface="Bookman Old Style"/>
              <a:cs typeface="Bookman Old Style"/>
            </a:endParaRPr>
          </a:p>
          <a:p>
            <a:endParaRPr lang="en-US" sz="3200" i="1" dirty="0" smtClean="0">
              <a:solidFill>
                <a:srgbClr val="660066"/>
              </a:solidFill>
              <a:latin typeface="Bookman Old Style"/>
              <a:cs typeface="Bookman Old Style"/>
            </a:endParaRPr>
          </a:p>
          <a:p>
            <a:endParaRPr lang="en-US" sz="3200" i="1" dirty="0">
              <a:solidFill>
                <a:srgbClr val="660066"/>
              </a:solidFill>
              <a:latin typeface="Bookman Old Style"/>
              <a:cs typeface="Bookman Old Style"/>
            </a:endParaRPr>
          </a:p>
          <a:p>
            <a:pPr algn="r"/>
            <a:r>
              <a:rPr lang="en-US" sz="1200" i="1" dirty="0" smtClean="0">
                <a:solidFill>
                  <a:srgbClr val="660066"/>
                </a:solidFill>
                <a:latin typeface="Bookman Old Style"/>
                <a:cs typeface="Bookman Old Style"/>
              </a:rPr>
              <a:t>Aung San </a:t>
            </a:r>
            <a:r>
              <a:rPr lang="en-US" sz="1200" i="1" dirty="0" err="1" smtClean="0">
                <a:solidFill>
                  <a:srgbClr val="660066"/>
                </a:solidFill>
                <a:latin typeface="Bookman Old Style"/>
                <a:cs typeface="Bookman Old Style"/>
              </a:rPr>
              <a:t>Suu</a:t>
            </a:r>
            <a:r>
              <a:rPr lang="en-US" sz="1200" i="1" dirty="0" smtClean="0">
                <a:solidFill>
                  <a:srgbClr val="660066"/>
                </a:solidFill>
                <a:latin typeface="Bookman Old Style"/>
                <a:cs typeface="Bookman Old Style"/>
              </a:rPr>
              <a:t> Kyi</a:t>
            </a:r>
          </a:p>
          <a:p>
            <a:pPr algn="r"/>
            <a:r>
              <a:rPr lang="en-US" sz="1200" i="1" dirty="0" smtClean="0">
                <a:solidFill>
                  <a:srgbClr val="660066"/>
                </a:solidFill>
                <a:latin typeface="Bookman Old Style"/>
                <a:cs typeface="Bookman Old Style"/>
              </a:rPr>
              <a:t>Speaking with supporters on being released from 15 years house arrest, </a:t>
            </a:r>
          </a:p>
          <a:p>
            <a:pPr algn="r"/>
            <a:r>
              <a:rPr lang="en-US" sz="1200" i="1" dirty="0" smtClean="0">
                <a:solidFill>
                  <a:srgbClr val="660066"/>
                </a:solidFill>
                <a:latin typeface="Bookman Old Style"/>
                <a:cs typeface="Bookman Old Style"/>
              </a:rPr>
              <a:t>November 2010</a:t>
            </a:r>
            <a:endParaRPr lang="en-US" sz="1200" i="1" dirty="0">
              <a:solidFill>
                <a:srgbClr val="660066"/>
              </a:solidFill>
              <a:latin typeface="Bookman Old Style"/>
              <a:cs typeface="Bookman Old Style"/>
            </a:endParaRPr>
          </a:p>
        </p:txBody>
      </p:sp>
    </p:spTree>
    <p:extLst>
      <p:ext uri="{BB962C8B-B14F-4D97-AF65-F5344CB8AC3E}">
        <p14:creationId xmlns:p14="http://schemas.microsoft.com/office/powerpoint/2010/main" val="119939487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Placeholder 5" descr="303504_10151060302536374_370831171_n.jpg"/>
          <p:cNvPicPr>
            <a:picLocks noGrp="1" noChangeAspect="1"/>
          </p:cNvPicPr>
          <p:nvPr>
            <p:ph type="pic" idx="1"/>
          </p:nvPr>
        </p:nvPicPr>
        <p:blipFill>
          <a:blip r:embed="rId2">
            <a:extLst>
              <a:ext uri="{28A0092B-C50C-407E-A947-70E740481C1C}">
                <a14:useLocalDpi xmlns:a14="http://schemas.microsoft.com/office/drawing/2010/main" val="0"/>
              </a:ext>
            </a:extLst>
          </a:blip>
          <a:srcRect t="17520" b="17520"/>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24141661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47707" y="1360586"/>
            <a:ext cx="6583032" cy="4524316"/>
          </a:xfrm>
          <a:prstGeom prst="rect">
            <a:avLst/>
          </a:prstGeom>
          <a:noFill/>
        </p:spPr>
        <p:txBody>
          <a:bodyPr wrap="square" rtlCol="0">
            <a:spAutoFit/>
          </a:bodyPr>
          <a:lstStyle/>
          <a:p>
            <a:r>
              <a:rPr lang="en-US" sz="3600" i="1" dirty="0" smtClean="0">
                <a:solidFill>
                  <a:schemeClr val="accent4">
                    <a:lumMod val="75000"/>
                  </a:schemeClr>
                </a:solidFill>
                <a:latin typeface="Baskerville Old Face"/>
                <a:cs typeface="Baskerville Old Face"/>
              </a:rPr>
              <a:t>To live the full life, one must have the courage to bear the responsibility of the needs of others…. One must </a:t>
            </a:r>
            <a:r>
              <a:rPr lang="en-US" sz="3600" i="1" u="sng" dirty="0" smtClean="0">
                <a:solidFill>
                  <a:schemeClr val="accent4">
                    <a:lumMod val="75000"/>
                  </a:schemeClr>
                </a:solidFill>
                <a:latin typeface="Baskerville Old Face"/>
                <a:cs typeface="Baskerville Old Face"/>
              </a:rPr>
              <a:t>want</a:t>
            </a:r>
            <a:r>
              <a:rPr lang="en-US" sz="3600" i="1" dirty="0" smtClean="0">
                <a:solidFill>
                  <a:schemeClr val="accent4">
                    <a:lumMod val="75000"/>
                  </a:schemeClr>
                </a:solidFill>
                <a:latin typeface="Baskerville Old Face"/>
                <a:cs typeface="Baskerville Old Face"/>
              </a:rPr>
              <a:t> to bear this responsibility.</a:t>
            </a:r>
          </a:p>
          <a:p>
            <a:endParaRPr lang="en-US" sz="3600" i="1" dirty="0" smtClean="0">
              <a:solidFill>
                <a:schemeClr val="accent4">
                  <a:lumMod val="75000"/>
                </a:schemeClr>
              </a:solidFill>
              <a:latin typeface="Baskerville Old Face"/>
              <a:cs typeface="Baskerville Old Face"/>
            </a:endParaRPr>
          </a:p>
          <a:p>
            <a:endParaRPr lang="en-US" sz="3600" i="1" dirty="0" smtClean="0">
              <a:latin typeface="Baskerville Old Face"/>
              <a:cs typeface="Baskerville Old Face"/>
            </a:endParaRPr>
          </a:p>
          <a:p>
            <a:pPr algn="r"/>
            <a:r>
              <a:rPr lang="en-US" i="1" dirty="0" smtClean="0">
                <a:latin typeface="Baskerville Old Face"/>
                <a:cs typeface="Baskerville Old Face"/>
              </a:rPr>
              <a:t>Aung San </a:t>
            </a:r>
            <a:r>
              <a:rPr lang="en-US" i="1" dirty="0" err="1" smtClean="0">
                <a:latin typeface="Baskerville Old Face"/>
                <a:cs typeface="Baskerville Old Face"/>
              </a:rPr>
              <a:t>Suu</a:t>
            </a:r>
            <a:r>
              <a:rPr lang="en-US" i="1" dirty="0" smtClean="0">
                <a:latin typeface="Baskerville Old Face"/>
                <a:cs typeface="Baskerville Old Face"/>
              </a:rPr>
              <a:t> Kyi, </a:t>
            </a:r>
            <a:r>
              <a:rPr lang="en-US" i="1" u="sng" dirty="0" smtClean="0">
                <a:latin typeface="Baskerville Old Face"/>
                <a:cs typeface="Baskerville Old Face"/>
              </a:rPr>
              <a:t>Freedom from Fear</a:t>
            </a:r>
          </a:p>
          <a:p>
            <a:pPr algn="r"/>
            <a:r>
              <a:rPr lang="en-US" i="1" dirty="0" smtClean="0">
                <a:latin typeface="Baskerville Old Face"/>
                <a:cs typeface="Baskerville Old Face"/>
              </a:rPr>
              <a:t>Quoted by son Alexander when receiving Nobel Peace Prize for her </a:t>
            </a:r>
            <a:endParaRPr lang="en-US" i="1" dirty="0">
              <a:latin typeface="Baskerville Old Face"/>
              <a:cs typeface="Baskerville Old Face"/>
            </a:endParaRPr>
          </a:p>
        </p:txBody>
      </p:sp>
    </p:spTree>
    <p:extLst>
      <p:ext uri="{BB962C8B-B14F-4D97-AF65-F5344CB8AC3E}">
        <p14:creationId xmlns:p14="http://schemas.microsoft.com/office/powerpoint/2010/main" val="294426355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263" y="4800600"/>
            <a:ext cx="7111999" cy="566738"/>
          </a:xfrm>
        </p:spPr>
        <p:txBody>
          <a:bodyPr>
            <a:normAutofit/>
          </a:bodyPr>
          <a:lstStyle/>
          <a:p>
            <a:pPr algn="ctr"/>
            <a:r>
              <a:rPr lang="en-US" sz="2400" dirty="0" err="1" smtClean="0">
                <a:solidFill>
                  <a:srgbClr val="FF6600"/>
                </a:solidFill>
              </a:rPr>
              <a:t>Daw</a:t>
            </a:r>
            <a:r>
              <a:rPr lang="en-US" sz="2400" dirty="0" smtClean="0">
                <a:solidFill>
                  <a:srgbClr val="FF6600"/>
                </a:solidFill>
              </a:rPr>
              <a:t> </a:t>
            </a:r>
            <a:r>
              <a:rPr lang="en-US" sz="2400" dirty="0" err="1" smtClean="0">
                <a:solidFill>
                  <a:srgbClr val="FF6600"/>
                </a:solidFill>
              </a:rPr>
              <a:t>Suu</a:t>
            </a:r>
            <a:r>
              <a:rPr lang="en-US" sz="2400" dirty="0" smtClean="0">
                <a:solidFill>
                  <a:srgbClr val="FF6600"/>
                </a:solidFill>
              </a:rPr>
              <a:t> Kyi Offering Trust to Military Leaders</a:t>
            </a:r>
            <a:endParaRPr lang="en-US" sz="2400" dirty="0">
              <a:solidFill>
                <a:srgbClr val="FF6600"/>
              </a:solidFill>
            </a:endParaRPr>
          </a:p>
        </p:txBody>
      </p:sp>
      <p:pic>
        <p:nvPicPr>
          <p:cNvPr id="5" name="Picture Placeholder 4" descr="Aung-San-Suu-Kyi-right-wi-004.jpg"/>
          <p:cNvPicPr>
            <a:picLocks noGrp="1" noChangeAspect="1"/>
          </p:cNvPicPr>
          <p:nvPr>
            <p:ph type="pic" idx="1"/>
          </p:nvPr>
        </p:nvPicPr>
        <p:blipFill>
          <a:blip r:embed="rId2">
            <a:extLst>
              <a:ext uri="{28A0092B-C50C-407E-A947-70E740481C1C}">
                <a14:useLocalDpi xmlns:a14="http://schemas.microsoft.com/office/drawing/2010/main" val="0"/>
              </a:ext>
            </a:extLst>
          </a:blip>
          <a:srcRect l="10000" r="10000"/>
          <a:stretch>
            <a:fillRect/>
          </a:stretch>
        </p:blipFill>
        <p:spPr/>
      </p:pic>
      <p:sp>
        <p:nvSpPr>
          <p:cNvPr id="4" name="Text Placeholder 3"/>
          <p:cNvSpPr>
            <a:spLocks noGrp="1"/>
          </p:cNvSpPr>
          <p:nvPr>
            <p:ph type="body" sz="half" idx="2"/>
          </p:nvPr>
        </p:nvSpPr>
        <p:spPr>
          <a:xfrm>
            <a:off x="1215331" y="5367338"/>
            <a:ext cx="6885931" cy="804862"/>
          </a:xfrm>
        </p:spPr>
        <p:txBody>
          <a:bodyPr>
            <a:noAutofit/>
          </a:bodyPr>
          <a:lstStyle/>
          <a:p>
            <a:r>
              <a:rPr lang="en-US" sz="1600" dirty="0" smtClean="0"/>
              <a:t>These </a:t>
            </a:r>
            <a:r>
              <a:rPr lang="en-US" sz="1600" dirty="0"/>
              <a:t>men </a:t>
            </a:r>
            <a:r>
              <a:rPr lang="en-US" sz="1600" dirty="0" smtClean="0"/>
              <a:t>had </a:t>
            </a:r>
            <a:r>
              <a:rPr lang="en-US" sz="1600" dirty="0"/>
              <a:t>attempted to assassinate her three </a:t>
            </a:r>
            <a:r>
              <a:rPr lang="en-US" sz="1600" dirty="0" smtClean="0"/>
              <a:t>times; had held her captive for 15 years; and had killed, imprisoned, thousands of her friends loyal supporters and </a:t>
            </a:r>
            <a:r>
              <a:rPr lang="en-US" sz="1600" dirty="0"/>
              <a:t>driven </a:t>
            </a:r>
            <a:r>
              <a:rPr lang="en-US" sz="1600" dirty="0" smtClean="0"/>
              <a:t>a million into </a:t>
            </a:r>
            <a:r>
              <a:rPr lang="en-US" sz="1600" dirty="0"/>
              <a:t>exile </a:t>
            </a:r>
          </a:p>
        </p:txBody>
      </p:sp>
    </p:spTree>
    <p:extLst>
      <p:ext uri="{BB962C8B-B14F-4D97-AF65-F5344CB8AC3E}">
        <p14:creationId xmlns:p14="http://schemas.microsoft.com/office/powerpoint/2010/main" val="248575904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07111" y="1645661"/>
            <a:ext cx="7606771" cy="3693318"/>
          </a:xfrm>
          <a:prstGeom prst="rect">
            <a:avLst/>
          </a:prstGeom>
          <a:noFill/>
        </p:spPr>
        <p:txBody>
          <a:bodyPr wrap="square" rtlCol="0">
            <a:spAutoFit/>
          </a:bodyPr>
          <a:lstStyle/>
          <a:p>
            <a:r>
              <a:rPr lang="en-US" sz="3200" i="1" dirty="0" smtClean="0">
                <a:solidFill>
                  <a:srgbClr val="660066"/>
                </a:solidFill>
                <a:latin typeface="Bookman Old Style"/>
                <a:cs typeface="Bookman Old Style"/>
              </a:rPr>
              <a:t>Rationale: “If I see there is something I should do in the name of justice or the name of love, then I will do it.” </a:t>
            </a:r>
          </a:p>
          <a:p>
            <a:endParaRPr lang="en-US" sz="3200" i="1" dirty="0">
              <a:solidFill>
                <a:srgbClr val="660066"/>
              </a:solidFill>
              <a:latin typeface="Bookman Old Style"/>
              <a:cs typeface="Bookman Old Style"/>
            </a:endParaRPr>
          </a:p>
          <a:p>
            <a:endParaRPr lang="en-US" sz="3200" i="1" dirty="0" smtClean="0">
              <a:solidFill>
                <a:srgbClr val="660066"/>
              </a:solidFill>
              <a:latin typeface="Bookman Old Style"/>
              <a:cs typeface="Bookman Old Style"/>
            </a:endParaRPr>
          </a:p>
          <a:p>
            <a:endParaRPr lang="en-US" sz="3200" i="1" dirty="0" smtClean="0">
              <a:solidFill>
                <a:srgbClr val="660066"/>
              </a:solidFill>
              <a:latin typeface="Bookman Old Style"/>
              <a:cs typeface="Bookman Old Style"/>
            </a:endParaRPr>
          </a:p>
          <a:p>
            <a:endParaRPr lang="en-US" i="1" dirty="0">
              <a:solidFill>
                <a:srgbClr val="660066"/>
              </a:solidFill>
              <a:latin typeface="Bookman Old Style"/>
              <a:cs typeface="Bookman Old Style"/>
            </a:endParaRPr>
          </a:p>
          <a:p>
            <a:pPr algn="r"/>
            <a:r>
              <a:rPr lang="en-US" sz="1200" i="1" dirty="0" smtClean="0">
                <a:solidFill>
                  <a:srgbClr val="660066"/>
                </a:solidFill>
                <a:latin typeface="Bookman Old Style"/>
                <a:cs typeface="Bookman Old Style"/>
              </a:rPr>
              <a:t>Aung San </a:t>
            </a:r>
            <a:r>
              <a:rPr lang="en-US" sz="1200" i="1" dirty="0" err="1" smtClean="0">
                <a:solidFill>
                  <a:srgbClr val="660066"/>
                </a:solidFill>
                <a:latin typeface="Bookman Old Style"/>
                <a:cs typeface="Bookman Old Style"/>
              </a:rPr>
              <a:t>Suu</a:t>
            </a:r>
            <a:r>
              <a:rPr lang="en-US" sz="1200" i="1" dirty="0" smtClean="0">
                <a:solidFill>
                  <a:srgbClr val="660066"/>
                </a:solidFill>
                <a:latin typeface="Bookman Old Style"/>
                <a:cs typeface="Bookman Old Style"/>
              </a:rPr>
              <a:t> Kyi</a:t>
            </a:r>
          </a:p>
          <a:p>
            <a:pPr algn="r"/>
            <a:r>
              <a:rPr lang="en-US" sz="1200" i="1" dirty="0" smtClean="0">
                <a:solidFill>
                  <a:srgbClr val="660066"/>
                </a:solidFill>
                <a:latin typeface="Bookman Old Style"/>
                <a:cs typeface="Bookman Old Style"/>
              </a:rPr>
              <a:t>The Voice of Hope, 1996</a:t>
            </a:r>
            <a:endParaRPr lang="en-US" sz="1200" i="1" dirty="0">
              <a:solidFill>
                <a:srgbClr val="660066"/>
              </a:solidFill>
              <a:latin typeface="Bookman Old Style"/>
              <a:cs typeface="Bookman Old Style"/>
            </a:endParaRPr>
          </a:p>
        </p:txBody>
      </p:sp>
    </p:spTree>
    <p:extLst>
      <p:ext uri="{BB962C8B-B14F-4D97-AF65-F5344CB8AC3E}">
        <p14:creationId xmlns:p14="http://schemas.microsoft.com/office/powerpoint/2010/main" val="384975141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56586" y="1269880"/>
            <a:ext cx="6855165" cy="4801315"/>
          </a:xfrm>
          <a:prstGeom prst="rect">
            <a:avLst/>
          </a:prstGeom>
          <a:noFill/>
        </p:spPr>
        <p:txBody>
          <a:bodyPr wrap="square" rtlCol="0">
            <a:spAutoFit/>
          </a:bodyPr>
          <a:lstStyle/>
          <a:p>
            <a:r>
              <a:rPr lang="en-US" sz="3600" i="1" dirty="0" smtClean="0">
                <a:solidFill>
                  <a:srgbClr val="FF6600"/>
                </a:solidFill>
                <a:latin typeface="Baskerville Old Face"/>
                <a:cs typeface="Baskerville Old Face"/>
              </a:rPr>
              <a:t>“There is no act of </a:t>
            </a:r>
            <a:r>
              <a:rPr lang="en-US" sz="3600" i="1" u="sng" dirty="0" smtClean="0">
                <a:solidFill>
                  <a:srgbClr val="FF6600"/>
                </a:solidFill>
                <a:latin typeface="Baskerville Old Face"/>
                <a:cs typeface="Baskerville Old Face"/>
              </a:rPr>
              <a:t>charity</a:t>
            </a:r>
            <a:r>
              <a:rPr lang="en-US" sz="3600" i="1" dirty="0" smtClean="0">
                <a:solidFill>
                  <a:srgbClr val="FF6600"/>
                </a:solidFill>
                <a:latin typeface="Baskerville Old Face"/>
                <a:cs typeface="Baskerville Old Face"/>
              </a:rPr>
              <a:t> that is not accompanied by </a:t>
            </a:r>
            <a:r>
              <a:rPr lang="en-US" sz="3600" i="1" u="sng" dirty="0" smtClean="0">
                <a:solidFill>
                  <a:srgbClr val="FF6600"/>
                </a:solidFill>
                <a:latin typeface="Baskerville Old Face"/>
                <a:cs typeface="Baskerville Old Face"/>
              </a:rPr>
              <a:t>justice</a:t>
            </a:r>
            <a:r>
              <a:rPr lang="en-US" sz="3600" i="1" dirty="0" smtClean="0">
                <a:solidFill>
                  <a:srgbClr val="FF6600"/>
                </a:solidFill>
                <a:latin typeface="Baskerville Old Face"/>
                <a:cs typeface="Baskerville Old Face"/>
              </a:rPr>
              <a:t> or that permits us to do </a:t>
            </a:r>
            <a:r>
              <a:rPr lang="en-US" sz="3600" i="1" u="sng" dirty="0" smtClean="0">
                <a:solidFill>
                  <a:srgbClr val="FF6600"/>
                </a:solidFill>
                <a:latin typeface="Baskerville Old Face"/>
                <a:cs typeface="Baskerville Old Face"/>
              </a:rPr>
              <a:t>more than we reasonably can</a:t>
            </a:r>
            <a:r>
              <a:rPr lang="en-US" sz="3600" i="1" dirty="0" smtClean="0">
                <a:solidFill>
                  <a:srgbClr val="FF6600"/>
                </a:solidFill>
                <a:latin typeface="Baskerville Old Face"/>
                <a:cs typeface="Baskerville Old Face"/>
              </a:rPr>
              <a:t>.” </a:t>
            </a:r>
          </a:p>
          <a:p>
            <a:endParaRPr lang="en-US" sz="3600" dirty="0" smtClean="0">
              <a:latin typeface="Baskerville Old Face"/>
              <a:cs typeface="Baskerville Old Face"/>
            </a:endParaRPr>
          </a:p>
          <a:p>
            <a:endParaRPr lang="en-US" dirty="0">
              <a:latin typeface="Baskerville Old Face"/>
              <a:cs typeface="Baskerville Old Face"/>
            </a:endParaRPr>
          </a:p>
          <a:p>
            <a:pPr algn="r"/>
            <a:endParaRPr lang="en-US" b="1" dirty="0" smtClean="0">
              <a:solidFill>
                <a:srgbClr val="FF6600"/>
              </a:solidFill>
              <a:latin typeface="Baskerville Old Face"/>
              <a:cs typeface="Baskerville Old Face"/>
            </a:endParaRPr>
          </a:p>
          <a:p>
            <a:pPr algn="r"/>
            <a:endParaRPr lang="en-US" b="1" dirty="0">
              <a:solidFill>
                <a:srgbClr val="FF6600"/>
              </a:solidFill>
              <a:latin typeface="Baskerville Old Face"/>
              <a:cs typeface="Baskerville Old Face"/>
            </a:endParaRPr>
          </a:p>
          <a:p>
            <a:pPr algn="r"/>
            <a:endParaRPr lang="en-US" b="1" dirty="0" smtClean="0">
              <a:solidFill>
                <a:srgbClr val="FF6600"/>
              </a:solidFill>
              <a:latin typeface="Baskerville Old Face"/>
              <a:cs typeface="Baskerville Old Face"/>
            </a:endParaRPr>
          </a:p>
          <a:p>
            <a:pPr algn="r"/>
            <a:endParaRPr lang="en-US" b="1" dirty="0">
              <a:solidFill>
                <a:srgbClr val="FF6600"/>
              </a:solidFill>
              <a:latin typeface="Baskerville Old Face"/>
              <a:cs typeface="Baskerville Old Face"/>
            </a:endParaRPr>
          </a:p>
          <a:p>
            <a:pPr algn="r"/>
            <a:r>
              <a:rPr lang="en-US" b="1" dirty="0" smtClean="0">
                <a:solidFill>
                  <a:srgbClr val="FF6600"/>
                </a:solidFill>
                <a:latin typeface="Baskerville Old Face"/>
                <a:cs typeface="Baskerville Old Face"/>
              </a:rPr>
              <a:t>Vincent de Paul</a:t>
            </a:r>
          </a:p>
          <a:p>
            <a:pPr algn="r"/>
            <a:r>
              <a:rPr lang="en-US" b="1" dirty="0" smtClean="0">
                <a:solidFill>
                  <a:srgbClr val="FF6600"/>
                </a:solidFill>
                <a:latin typeface="Baskerville Old Face"/>
                <a:cs typeface="Baskerville Old Face"/>
              </a:rPr>
              <a:t>Letter to Francois du </a:t>
            </a:r>
            <a:r>
              <a:rPr lang="en-US" b="1" dirty="0" err="1" smtClean="0">
                <a:solidFill>
                  <a:srgbClr val="FF6600"/>
                </a:solidFill>
                <a:latin typeface="Baskerville Old Face"/>
                <a:cs typeface="Baskerville Old Face"/>
              </a:rPr>
              <a:t>Coudray</a:t>
            </a:r>
            <a:r>
              <a:rPr lang="en-US" b="1" dirty="0" smtClean="0">
                <a:solidFill>
                  <a:srgbClr val="FF6600"/>
                </a:solidFill>
                <a:latin typeface="Baskerville Old Face"/>
                <a:cs typeface="Baskerville Old Face"/>
              </a:rPr>
              <a:t>, in </a:t>
            </a:r>
            <a:r>
              <a:rPr lang="en-US" b="1" dirty="0" err="1" smtClean="0">
                <a:solidFill>
                  <a:srgbClr val="FF6600"/>
                </a:solidFill>
                <a:latin typeface="Baskerville Old Face"/>
                <a:cs typeface="Baskerville Old Face"/>
              </a:rPr>
              <a:t>Toul</a:t>
            </a:r>
            <a:r>
              <a:rPr lang="en-US" b="1" dirty="0" smtClean="0">
                <a:solidFill>
                  <a:srgbClr val="FF6600"/>
                </a:solidFill>
                <a:latin typeface="Baskerville Old Face"/>
                <a:cs typeface="Baskerville Old Face"/>
              </a:rPr>
              <a:t>, 17 June 1640</a:t>
            </a:r>
            <a:endParaRPr lang="en-US" b="1" dirty="0">
              <a:solidFill>
                <a:srgbClr val="FF6600"/>
              </a:solidFill>
              <a:latin typeface="Baskerville Old Face"/>
              <a:cs typeface="Baskerville Old Face"/>
            </a:endParaRPr>
          </a:p>
        </p:txBody>
      </p:sp>
    </p:spTree>
    <p:extLst>
      <p:ext uri="{BB962C8B-B14F-4D97-AF65-F5344CB8AC3E}">
        <p14:creationId xmlns:p14="http://schemas.microsoft.com/office/powerpoint/2010/main" val="264762542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6050"/>
            <a:ext cx="8229600" cy="1143000"/>
          </a:xfrm>
        </p:spPr>
        <p:txBody>
          <a:bodyPr>
            <a:normAutofit/>
          </a:bodyPr>
          <a:lstStyle/>
          <a:p>
            <a:pPr algn="ctr"/>
            <a:r>
              <a:rPr lang="en-US" sz="3200" dirty="0" smtClean="0">
                <a:solidFill>
                  <a:srgbClr val="000000"/>
                </a:solidFill>
                <a:latin typeface="+mn-lt"/>
              </a:rPr>
              <a:t>Part II</a:t>
            </a:r>
            <a:endParaRPr lang="en-US" sz="3200" dirty="0">
              <a:solidFill>
                <a:srgbClr val="000000"/>
              </a:solidFill>
              <a:latin typeface="+mn-lt"/>
            </a:endParaRPr>
          </a:p>
        </p:txBody>
      </p:sp>
      <p:sp>
        <p:nvSpPr>
          <p:cNvPr id="3" name="Text Placeholder 2"/>
          <p:cNvSpPr>
            <a:spLocks noGrp="1"/>
          </p:cNvSpPr>
          <p:nvPr>
            <p:ph idx="1"/>
          </p:nvPr>
        </p:nvSpPr>
        <p:spPr>
          <a:xfrm>
            <a:off x="457200" y="2293343"/>
            <a:ext cx="8229600" cy="2812093"/>
          </a:xfrm>
        </p:spPr>
        <p:txBody>
          <a:bodyPr>
            <a:normAutofit/>
          </a:bodyPr>
          <a:lstStyle/>
          <a:p>
            <a:pPr marL="0" indent="0" algn="ctr">
              <a:buNone/>
            </a:pPr>
            <a:r>
              <a:rPr lang="en-US" sz="5400" dirty="0" smtClean="0">
                <a:solidFill>
                  <a:srgbClr val="FF6600"/>
                </a:solidFill>
                <a:latin typeface="+mj-lt"/>
              </a:rPr>
              <a:t>Human Rights: What Are They and Where do they Come From?</a:t>
            </a:r>
            <a:endParaRPr lang="en-US" sz="5400" dirty="0">
              <a:solidFill>
                <a:srgbClr val="FF6600"/>
              </a:solidFill>
              <a:latin typeface="+mj-lt"/>
            </a:endParaRPr>
          </a:p>
        </p:txBody>
      </p:sp>
    </p:spTree>
    <p:extLst>
      <p:ext uri="{BB962C8B-B14F-4D97-AF65-F5344CB8AC3E}">
        <p14:creationId xmlns:p14="http://schemas.microsoft.com/office/powerpoint/2010/main" val="202184657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65354"/>
            <a:ext cx="8229600" cy="1143000"/>
          </a:xfrm>
        </p:spPr>
        <p:txBody>
          <a:bodyPr/>
          <a:lstStyle/>
          <a:p>
            <a:r>
              <a:rPr lang="en-US" b="1" dirty="0" smtClean="0">
                <a:solidFill>
                  <a:srgbClr val="FF6600"/>
                </a:solidFill>
              </a:rPr>
              <a:t>FAIR PLAY AS HARD-WIRED</a:t>
            </a:r>
            <a:endParaRPr lang="en-US" b="1" dirty="0">
              <a:solidFill>
                <a:srgbClr val="FF6600"/>
              </a:solidFill>
            </a:endParaRPr>
          </a:p>
        </p:txBody>
      </p:sp>
      <p:sp>
        <p:nvSpPr>
          <p:cNvPr id="5" name="Content Placeholder 4"/>
          <p:cNvSpPr>
            <a:spLocks noGrp="1"/>
          </p:cNvSpPr>
          <p:nvPr>
            <p:ph idx="1"/>
          </p:nvPr>
        </p:nvSpPr>
        <p:spPr>
          <a:xfrm>
            <a:off x="457200" y="2136854"/>
            <a:ext cx="8229600" cy="4525963"/>
          </a:xfrm>
        </p:spPr>
        <p:txBody>
          <a:bodyPr/>
          <a:lstStyle/>
          <a:p>
            <a:pPr marL="0" indent="0" algn="ctr">
              <a:buNone/>
            </a:pPr>
            <a:endParaRPr lang="en-US" dirty="0" smtClean="0">
              <a:hlinkClick r:id="rId2"/>
            </a:endParaRPr>
          </a:p>
          <a:p>
            <a:pPr marL="0" indent="0" algn="ctr">
              <a:buNone/>
            </a:pPr>
            <a:endParaRPr lang="en-US" dirty="0">
              <a:hlinkClick r:id="rId2"/>
            </a:endParaRPr>
          </a:p>
          <a:p>
            <a:pPr marL="0" indent="0" algn="ctr">
              <a:buNone/>
            </a:pPr>
            <a:r>
              <a:rPr lang="en-US" dirty="0" smtClean="0">
                <a:hlinkClick r:id="rId2"/>
              </a:rPr>
              <a:t>Dr. Frans de Waal: The Morality of Animals</a:t>
            </a:r>
            <a:endParaRPr lang="en-US" dirty="0" smtClean="0"/>
          </a:p>
          <a:p>
            <a:r>
              <a:rPr lang="en-US" dirty="0" smtClean="0"/>
              <a:t>https://</a:t>
            </a:r>
            <a:r>
              <a:rPr lang="en-US" dirty="0" err="1" smtClean="0"/>
              <a:t>www.youtube.com</a:t>
            </a:r>
            <a:r>
              <a:rPr lang="en-US" dirty="0" smtClean="0"/>
              <a:t>/</a:t>
            </a:r>
            <a:r>
              <a:rPr lang="en-US" dirty="0" err="1" smtClean="0"/>
              <a:t>watch?v</a:t>
            </a:r>
            <a:r>
              <a:rPr lang="en-US" dirty="0" smtClean="0"/>
              <a:t>=GcJxRqTs5nk</a:t>
            </a:r>
          </a:p>
          <a:p>
            <a:pPr marL="0" indent="0">
              <a:buNone/>
            </a:pPr>
            <a:endParaRPr lang="en-US" dirty="0"/>
          </a:p>
        </p:txBody>
      </p:sp>
    </p:spTree>
    <p:extLst>
      <p:ext uri="{BB962C8B-B14F-4D97-AF65-F5344CB8AC3E}">
        <p14:creationId xmlns:p14="http://schemas.microsoft.com/office/powerpoint/2010/main" val="224349049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1935739"/>
            <a:ext cx="7772400" cy="1362075"/>
          </a:xfrm>
        </p:spPr>
        <p:txBody>
          <a:bodyPr/>
          <a:lstStyle/>
          <a:p>
            <a:pPr algn="ctr"/>
            <a:r>
              <a:rPr lang="en-US" dirty="0" smtClean="0">
                <a:solidFill>
                  <a:srgbClr val="FF6600"/>
                </a:solidFill>
              </a:rPr>
              <a:t>FAIR PLAY AS HARD WON</a:t>
            </a:r>
            <a:endParaRPr lang="en-US" dirty="0">
              <a:solidFill>
                <a:srgbClr val="FF6600"/>
              </a:solidFill>
            </a:endParaRPr>
          </a:p>
        </p:txBody>
      </p:sp>
      <p:sp>
        <p:nvSpPr>
          <p:cNvPr id="3" name="Text Placeholder 2"/>
          <p:cNvSpPr>
            <a:spLocks noGrp="1"/>
          </p:cNvSpPr>
          <p:nvPr>
            <p:ph type="body" idx="1"/>
          </p:nvPr>
        </p:nvSpPr>
        <p:spPr/>
        <p:txBody>
          <a:bodyPr>
            <a:normAutofit/>
          </a:bodyPr>
          <a:lstStyle/>
          <a:p>
            <a:pPr algn="ctr"/>
            <a:r>
              <a:rPr lang="en-US" sz="4400" dirty="0" smtClean="0">
                <a:solidFill>
                  <a:srgbClr val="FF6600"/>
                </a:solidFill>
              </a:rPr>
              <a:t>Recent Human History</a:t>
            </a:r>
            <a:endParaRPr lang="en-US" sz="4400" dirty="0">
              <a:solidFill>
                <a:srgbClr val="FF6600"/>
              </a:solidFill>
            </a:endParaRPr>
          </a:p>
        </p:txBody>
      </p:sp>
    </p:spTree>
    <p:extLst>
      <p:ext uri="{BB962C8B-B14F-4D97-AF65-F5344CB8AC3E}">
        <p14:creationId xmlns:p14="http://schemas.microsoft.com/office/powerpoint/2010/main" val="379272170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6138"/>
            <a:ext cx="8229600" cy="1143000"/>
          </a:xfrm>
        </p:spPr>
        <p:txBody>
          <a:bodyPr/>
          <a:lstStyle/>
          <a:p>
            <a:r>
              <a:rPr lang="en-US" dirty="0" smtClean="0"/>
              <a:t>Part I</a:t>
            </a:r>
            <a:endParaRPr lang="en-US" dirty="0"/>
          </a:p>
        </p:txBody>
      </p:sp>
      <p:sp>
        <p:nvSpPr>
          <p:cNvPr id="3" name="Content Placeholder 2"/>
          <p:cNvSpPr>
            <a:spLocks noGrp="1"/>
          </p:cNvSpPr>
          <p:nvPr>
            <p:ph idx="1"/>
          </p:nvPr>
        </p:nvSpPr>
        <p:spPr/>
        <p:txBody>
          <a:bodyPr/>
          <a:lstStyle/>
          <a:p>
            <a:pPr marL="0" indent="0" algn="ctr">
              <a:buNone/>
            </a:pPr>
            <a:endParaRPr lang="en-US" dirty="0"/>
          </a:p>
          <a:p>
            <a:pPr marL="0" indent="0" algn="ctr">
              <a:buNone/>
            </a:pPr>
            <a:endParaRPr lang="en-US" dirty="0" smtClean="0"/>
          </a:p>
          <a:p>
            <a:pPr marL="0" indent="0" algn="ctr">
              <a:buNone/>
            </a:pPr>
            <a:r>
              <a:rPr lang="en-US" sz="5400" dirty="0" smtClean="0">
                <a:solidFill>
                  <a:srgbClr val="FF6600"/>
                </a:solidFill>
              </a:rPr>
              <a:t>The Protagonists</a:t>
            </a:r>
            <a:endParaRPr lang="en-US" sz="5400" dirty="0">
              <a:solidFill>
                <a:srgbClr val="FF6600"/>
              </a:solidFill>
            </a:endParaRPr>
          </a:p>
        </p:txBody>
      </p:sp>
    </p:spTree>
    <p:extLst>
      <p:ext uri="{BB962C8B-B14F-4D97-AF65-F5344CB8AC3E}">
        <p14:creationId xmlns:p14="http://schemas.microsoft.com/office/powerpoint/2010/main" val="102683220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36145" y="1055421"/>
            <a:ext cx="7500713" cy="4883558"/>
          </a:xfrm>
          <a:prstGeom prst="rect">
            <a:avLst/>
          </a:prstGeom>
        </p:spPr>
      </p:pic>
    </p:spTree>
    <p:extLst>
      <p:ext uri="{BB962C8B-B14F-4D97-AF65-F5344CB8AC3E}">
        <p14:creationId xmlns:p14="http://schemas.microsoft.com/office/powerpoint/2010/main" val="404014999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657319"/>
          </a:xfrm>
        </p:spPr>
        <p:txBody>
          <a:bodyPr>
            <a:normAutofit fontScale="90000"/>
          </a:bodyPr>
          <a:lstStyle/>
          <a:p>
            <a:r>
              <a:rPr lang="en-US" dirty="0" smtClean="0">
                <a:solidFill>
                  <a:srgbClr val="FF6600"/>
                </a:solidFill>
              </a:rPr>
              <a:t>Declaration of Independence</a:t>
            </a:r>
            <a:br>
              <a:rPr lang="en-US" dirty="0" smtClean="0">
                <a:solidFill>
                  <a:srgbClr val="FF6600"/>
                </a:solidFill>
              </a:rPr>
            </a:br>
            <a:r>
              <a:rPr lang="en-US" dirty="0" smtClean="0">
                <a:solidFill>
                  <a:srgbClr val="FF6600"/>
                </a:solidFill>
              </a:rPr>
              <a:t> Second Continental Congress, </a:t>
            </a:r>
            <a:br>
              <a:rPr lang="en-US" dirty="0" smtClean="0">
                <a:solidFill>
                  <a:srgbClr val="FF6600"/>
                </a:solidFill>
              </a:rPr>
            </a:br>
            <a:r>
              <a:rPr lang="en-US" dirty="0" smtClean="0">
                <a:solidFill>
                  <a:srgbClr val="FF6600"/>
                </a:solidFill>
              </a:rPr>
              <a:t>July 4, 1776</a:t>
            </a:r>
            <a:endParaRPr lang="en-US" dirty="0">
              <a:solidFill>
                <a:srgbClr val="FF6600"/>
              </a:solidFill>
            </a:endParaRPr>
          </a:p>
        </p:txBody>
      </p:sp>
      <p:sp>
        <p:nvSpPr>
          <p:cNvPr id="3" name="Content Placeholder 2"/>
          <p:cNvSpPr>
            <a:spLocks noGrp="1"/>
          </p:cNvSpPr>
          <p:nvPr>
            <p:ph idx="1"/>
          </p:nvPr>
        </p:nvSpPr>
        <p:spPr>
          <a:xfrm>
            <a:off x="457200" y="2332038"/>
            <a:ext cx="8229600" cy="4054154"/>
          </a:xfrm>
        </p:spPr>
        <p:txBody>
          <a:bodyPr/>
          <a:lstStyle/>
          <a:p>
            <a:r>
              <a:rPr lang="en-US" i="1" dirty="0" smtClean="0"/>
              <a:t>We hold these truths to be </a:t>
            </a:r>
            <a:r>
              <a:rPr lang="en-US" i="1" dirty="0" smtClean="0">
                <a:solidFill>
                  <a:srgbClr val="FF0000"/>
                </a:solidFill>
              </a:rPr>
              <a:t>self-evident</a:t>
            </a:r>
            <a:r>
              <a:rPr lang="en-US" i="1" dirty="0" smtClean="0"/>
              <a:t>, that </a:t>
            </a:r>
            <a:r>
              <a:rPr lang="en-US" i="1" dirty="0" smtClean="0">
                <a:solidFill>
                  <a:srgbClr val="FF0000"/>
                </a:solidFill>
              </a:rPr>
              <a:t>all men are created equal</a:t>
            </a:r>
            <a:r>
              <a:rPr lang="en-US" i="1" dirty="0" smtClean="0"/>
              <a:t>, that they are endowed by their Creator with </a:t>
            </a:r>
            <a:r>
              <a:rPr lang="en-US" i="1" dirty="0" smtClean="0">
                <a:solidFill>
                  <a:srgbClr val="FF0000"/>
                </a:solidFill>
              </a:rPr>
              <a:t>certain unalienable Rights</a:t>
            </a:r>
            <a:r>
              <a:rPr lang="en-US" i="1" dirty="0" smtClean="0"/>
              <a:t>, that among these are Life, Liberty and the pursuit of Happiness. –That to secure these rights, Governments are instituted among Men, deriving their just powers from the consent of the governed. </a:t>
            </a:r>
            <a:endParaRPr lang="en-US" i="1" dirty="0"/>
          </a:p>
        </p:txBody>
      </p:sp>
    </p:spTree>
    <p:extLst>
      <p:ext uri="{BB962C8B-B14F-4D97-AF65-F5344CB8AC3E}">
        <p14:creationId xmlns:p14="http://schemas.microsoft.com/office/powerpoint/2010/main" val="79343849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862217"/>
          </a:xfrm>
        </p:spPr>
        <p:txBody>
          <a:bodyPr>
            <a:normAutofit fontScale="90000"/>
          </a:bodyPr>
          <a:lstStyle/>
          <a:p>
            <a:r>
              <a:rPr lang="en-US" dirty="0" smtClean="0"/>
              <a:t/>
            </a:r>
            <a:br>
              <a:rPr lang="en-US" dirty="0" smtClean="0"/>
            </a:br>
            <a:r>
              <a:rPr lang="en-US" dirty="0" smtClean="0">
                <a:solidFill>
                  <a:srgbClr val="FF6600"/>
                </a:solidFill>
              </a:rPr>
              <a:t>Declaration of the Rights of Man</a:t>
            </a:r>
            <a:br>
              <a:rPr lang="en-US" dirty="0" smtClean="0">
                <a:solidFill>
                  <a:srgbClr val="FF6600"/>
                </a:solidFill>
              </a:rPr>
            </a:br>
            <a:r>
              <a:rPr lang="en-US" dirty="0" smtClean="0">
                <a:solidFill>
                  <a:srgbClr val="FF6600"/>
                </a:solidFill>
              </a:rPr>
              <a:t>National Assembly of France</a:t>
            </a:r>
            <a:br>
              <a:rPr lang="en-US" dirty="0" smtClean="0">
                <a:solidFill>
                  <a:srgbClr val="FF6600"/>
                </a:solidFill>
              </a:rPr>
            </a:br>
            <a:r>
              <a:rPr lang="en-US" sz="3100" dirty="0" smtClean="0"/>
              <a:t>August 26, 1789</a:t>
            </a:r>
            <a:br>
              <a:rPr lang="en-US" sz="3100" dirty="0" smtClean="0"/>
            </a:br>
            <a:endParaRPr lang="en-US" sz="3100" dirty="0"/>
          </a:p>
        </p:txBody>
      </p:sp>
      <p:sp>
        <p:nvSpPr>
          <p:cNvPr id="3" name="Content Placeholder 2"/>
          <p:cNvSpPr>
            <a:spLocks noGrp="1"/>
          </p:cNvSpPr>
          <p:nvPr>
            <p:ph idx="1"/>
          </p:nvPr>
        </p:nvSpPr>
        <p:spPr>
          <a:xfrm>
            <a:off x="457200" y="2906060"/>
            <a:ext cx="8229600" cy="3480132"/>
          </a:xfrm>
        </p:spPr>
        <p:txBody>
          <a:bodyPr/>
          <a:lstStyle/>
          <a:p>
            <a:r>
              <a:rPr lang="en-US" i="1" dirty="0" smtClean="0"/>
              <a:t>Men are </a:t>
            </a:r>
            <a:r>
              <a:rPr lang="en-US" i="1" dirty="0" smtClean="0">
                <a:solidFill>
                  <a:srgbClr val="FF0000"/>
                </a:solidFill>
              </a:rPr>
              <a:t>born and remain free and equal </a:t>
            </a:r>
            <a:r>
              <a:rPr lang="en-US" i="1" dirty="0" smtClean="0"/>
              <a:t>in rights. Social distinctions may be founded only upon the general good</a:t>
            </a:r>
            <a:r>
              <a:rPr lang="is-IS" i="1" dirty="0" smtClean="0"/>
              <a:t>….</a:t>
            </a:r>
          </a:p>
          <a:p>
            <a:r>
              <a:rPr lang="is-IS" i="1" dirty="0" smtClean="0"/>
              <a:t>(</a:t>
            </a:r>
            <a:r>
              <a:rPr lang="is-IS" i="1" dirty="0" smtClean="0">
                <a:solidFill>
                  <a:srgbClr val="FF0000"/>
                </a:solidFill>
              </a:rPr>
              <a:t>17 articles follow</a:t>
            </a:r>
            <a:r>
              <a:rPr lang="is-IS" i="1" dirty="0" smtClean="0"/>
              <a:t>)</a:t>
            </a:r>
            <a:endParaRPr lang="en-US" i="1" dirty="0"/>
          </a:p>
        </p:txBody>
      </p:sp>
    </p:spTree>
    <p:extLst>
      <p:ext uri="{BB962C8B-B14F-4D97-AF65-F5344CB8AC3E}">
        <p14:creationId xmlns:p14="http://schemas.microsoft.com/office/powerpoint/2010/main" val="283770801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8434"/>
          </a:xfrm>
        </p:spPr>
        <p:txBody>
          <a:bodyPr>
            <a:normAutofit fontScale="90000"/>
          </a:bodyPr>
          <a:lstStyle/>
          <a:p>
            <a:r>
              <a:rPr lang="en-US" dirty="0" smtClean="0"/>
              <a:t>Bill of Rights (I-X)</a:t>
            </a:r>
            <a:br>
              <a:rPr lang="en-US" dirty="0" smtClean="0"/>
            </a:br>
            <a:r>
              <a:rPr lang="en-US" dirty="0" smtClean="0"/>
              <a:t>Adopted by States</a:t>
            </a:r>
            <a:br>
              <a:rPr lang="en-US" dirty="0" smtClean="0"/>
            </a:br>
            <a:r>
              <a:rPr lang="en-US" sz="2800" dirty="0" smtClean="0"/>
              <a:t>December 15, 1791</a:t>
            </a:r>
            <a:endParaRPr lang="en-US" dirty="0"/>
          </a:p>
        </p:txBody>
      </p:sp>
      <p:pic>
        <p:nvPicPr>
          <p:cNvPr id="4" name="Content Placeholder 3"/>
          <p:cNvPicPr>
            <a:picLocks noGrp="1" noChangeAspect="1"/>
          </p:cNvPicPr>
          <p:nvPr>
            <p:ph idx="1"/>
          </p:nvPr>
        </p:nvPicPr>
        <p:blipFill>
          <a:blip r:embed="rId2"/>
          <a:srcRect t="28833" b="28833"/>
          <a:stretch>
            <a:fillRect/>
          </a:stretch>
        </p:blipFill>
        <p:spPr>
          <a:xfrm>
            <a:off x="457200" y="1914525"/>
            <a:ext cx="8229600" cy="4211638"/>
          </a:xfrm>
        </p:spPr>
      </p:pic>
    </p:spTree>
    <p:extLst>
      <p:ext uri="{BB962C8B-B14F-4D97-AF65-F5344CB8AC3E}">
        <p14:creationId xmlns:p14="http://schemas.microsoft.com/office/powerpoint/2010/main" val="202973994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95075" y="1645741"/>
            <a:ext cx="6903831" cy="4490011"/>
          </a:xfrm>
          <a:prstGeom prst="rect">
            <a:avLst/>
          </a:prstGeom>
        </p:spPr>
      </p:pic>
      <p:sp>
        <p:nvSpPr>
          <p:cNvPr id="3" name="Title 2"/>
          <p:cNvSpPr>
            <a:spLocks noGrp="1"/>
          </p:cNvSpPr>
          <p:nvPr>
            <p:ph type="title"/>
          </p:nvPr>
        </p:nvSpPr>
        <p:spPr/>
        <p:txBody>
          <a:bodyPr>
            <a:normAutofit fontScale="90000"/>
          </a:bodyPr>
          <a:lstStyle/>
          <a:p>
            <a:r>
              <a:rPr lang="en-US" dirty="0" smtClean="0">
                <a:solidFill>
                  <a:srgbClr val="FF6600"/>
                </a:solidFill>
              </a:rPr>
              <a:t>UNIVERSAL DECLARATION OF HUMAN RIGHTS</a:t>
            </a:r>
            <a:br>
              <a:rPr lang="en-US" dirty="0" smtClean="0">
                <a:solidFill>
                  <a:srgbClr val="FF6600"/>
                </a:solidFill>
              </a:rPr>
            </a:br>
            <a:r>
              <a:rPr lang="en-US" sz="2800" dirty="0" smtClean="0">
                <a:solidFill>
                  <a:srgbClr val="FF6600"/>
                </a:solidFill>
              </a:rPr>
              <a:t>DECEMBER 10, 1948</a:t>
            </a:r>
            <a:endParaRPr lang="en-US" dirty="0">
              <a:solidFill>
                <a:srgbClr val="FF6600"/>
              </a:solidFill>
            </a:endParaRPr>
          </a:p>
        </p:txBody>
      </p:sp>
      <p:sp>
        <p:nvSpPr>
          <p:cNvPr id="4" name="Content Placeholder 3"/>
          <p:cNvSpPr>
            <a:spLocks noGrp="1"/>
          </p:cNvSpPr>
          <p:nvPr>
            <p:ph idx="1"/>
          </p:nvPr>
        </p:nvSpPr>
        <p:spPr/>
        <p:txBody>
          <a:bodyPr/>
          <a:lstStyle/>
          <a:p>
            <a:endParaRPr lang="en-US" dirty="0"/>
          </a:p>
        </p:txBody>
      </p:sp>
    </p:spTree>
    <p:extLst>
      <p:ext uri="{BB962C8B-B14F-4D97-AF65-F5344CB8AC3E}">
        <p14:creationId xmlns:p14="http://schemas.microsoft.com/office/powerpoint/2010/main" val="43645933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01591" y="429323"/>
            <a:ext cx="7100573" cy="6028421"/>
          </a:xfrm>
          <a:prstGeom prst="rect">
            <a:avLst/>
          </a:prstGeom>
        </p:spPr>
      </p:pic>
    </p:spTree>
    <p:extLst>
      <p:ext uri="{BB962C8B-B14F-4D97-AF65-F5344CB8AC3E}">
        <p14:creationId xmlns:p14="http://schemas.microsoft.com/office/powerpoint/2010/main" val="386746216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01231" y="1414820"/>
            <a:ext cx="5949739" cy="4452604"/>
          </a:xfrm>
          <a:prstGeom prst="rect">
            <a:avLst/>
          </a:prstGeom>
        </p:spPr>
      </p:pic>
    </p:spTree>
    <p:extLst>
      <p:ext uri="{BB962C8B-B14F-4D97-AF65-F5344CB8AC3E}">
        <p14:creationId xmlns:p14="http://schemas.microsoft.com/office/powerpoint/2010/main" val="160002354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2318038"/>
            <a:ext cx="7772400" cy="5016167"/>
          </a:xfrm>
        </p:spPr>
        <p:txBody>
          <a:bodyPr>
            <a:noAutofit/>
          </a:bodyPr>
          <a:lstStyle/>
          <a:p>
            <a:pPr algn="ctr"/>
            <a:r>
              <a:rPr lang="en-US" sz="4800" dirty="0" smtClean="0">
                <a:solidFill>
                  <a:srgbClr val="FF6600"/>
                </a:solidFill>
                <a:latin typeface="+mn-lt"/>
              </a:rPr>
              <a:t>Why </a:t>
            </a:r>
            <a:r>
              <a:rPr lang="en-US" sz="4800" dirty="0" smtClean="0">
                <a:solidFill>
                  <a:srgbClr val="FF6600"/>
                </a:solidFill>
                <a:latin typeface="+mn-lt"/>
              </a:rPr>
              <a:t>the Need for the fight?</a:t>
            </a:r>
            <a:r>
              <a:rPr lang="en-US" sz="4800" dirty="0" smtClean="0">
                <a:solidFill>
                  <a:srgbClr val="FF6600"/>
                </a:solidFill>
              </a:rPr>
              <a:t/>
            </a:r>
            <a:br>
              <a:rPr lang="en-US" sz="4800" dirty="0" smtClean="0">
                <a:solidFill>
                  <a:srgbClr val="FF6600"/>
                </a:solidFill>
              </a:rPr>
            </a:br>
            <a:r>
              <a:rPr lang="en-US" sz="3200" dirty="0" smtClean="0">
                <a:solidFill>
                  <a:srgbClr val="FF0000"/>
                </a:solidFill>
              </a:rPr>
              <a:t/>
            </a:r>
            <a:br>
              <a:rPr lang="en-US" sz="3200" dirty="0" smtClean="0">
                <a:solidFill>
                  <a:srgbClr val="FF0000"/>
                </a:solidFill>
              </a:rPr>
            </a:br>
            <a:r>
              <a:rPr lang="en-US" sz="2800" dirty="0" smtClean="0">
                <a:solidFill>
                  <a:srgbClr val="FF0000"/>
                </a:solidFill>
              </a:rPr>
              <a:t>Power and Human </a:t>
            </a:r>
            <a:r>
              <a:rPr lang="en-US" sz="2800" dirty="0" smtClean="0">
                <a:solidFill>
                  <a:srgbClr val="FF0000"/>
                </a:solidFill>
              </a:rPr>
              <a:t>Rights</a:t>
            </a:r>
            <a:br>
              <a:rPr lang="en-US" sz="2800" dirty="0" smtClean="0">
                <a:solidFill>
                  <a:srgbClr val="FF0000"/>
                </a:solidFill>
              </a:rPr>
            </a:br>
            <a:r>
              <a:rPr lang="en-US" sz="2800" dirty="0" smtClean="0">
                <a:solidFill>
                  <a:srgbClr val="FF0000"/>
                </a:solidFill>
              </a:rPr>
              <a:t>“</a:t>
            </a:r>
            <a:r>
              <a:rPr lang="en-US" sz="2800" dirty="0">
                <a:solidFill>
                  <a:srgbClr val="FF0000"/>
                </a:solidFill>
              </a:rPr>
              <a:t>Freedom from Fear”</a:t>
            </a:r>
            <a:endParaRPr lang="en-US" sz="2800" dirty="0">
              <a:solidFill>
                <a:srgbClr val="FF0000"/>
              </a:solidFill>
            </a:endParaRPr>
          </a:p>
        </p:txBody>
      </p:sp>
      <p:sp>
        <p:nvSpPr>
          <p:cNvPr id="3" name="Text Placeholder 2"/>
          <p:cNvSpPr>
            <a:spLocks noGrp="1"/>
          </p:cNvSpPr>
          <p:nvPr>
            <p:ph type="body" idx="1"/>
          </p:nvPr>
        </p:nvSpPr>
        <p:spPr>
          <a:xfrm>
            <a:off x="722313" y="742207"/>
            <a:ext cx="7772400" cy="939312"/>
          </a:xfrm>
        </p:spPr>
        <p:txBody>
          <a:bodyPr>
            <a:normAutofit/>
          </a:bodyPr>
          <a:lstStyle/>
          <a:p>
            <a:pPr algn="ctr"/>
            <a:r>
              <a:rPr lang="en-US" sz="4400" dirty="0" smtClean="0">
                <a:solidFill>
                  <a:srgbClr val="000000"/>
                </a:solidFill>
              </a:rPr>
              <a:t>Part III</a:t>
            </a:r>
            <a:endParaRPr lang="en-US" sz="4400" dirty="0">
              <a:solidFill>
                <a:srgbClr val="000000"/>
              </a:solidFill>
            </a:endParaRPr>
          </a:p>
        </p:txBody>
      </p:sp>
    </p:spTree>
    <p:extLst>
      <p:ext uri="{BB962C8B-B14F-4D97-AF65-F5344CB8AC3E}">
        <p14:creationId xmlns:p14="http://schemas.microsoft.com/office/powerpoint/2010/main" val="34957975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Freedom From Fear</a:t>
            </a:r>
            <a:endParaRPr lang="en-US" dirty="0"/>
          </a:p>
        </p:txBody>
      </p:sp>
      <p:sp>
        <p:nvSpPr>
          <p:cNvPr id="3" name="Content Placeholder 2"/>
          <p:cNvSpPr>
            <a:spLocks noGrp="1"/>
          </p:cNvSpPr>
          <p:nvPr>
            <p:ph idx="1"/>
          </p:nvPr>
        </p:nvSpPr>
        <p:spPr/>
        <p:txBody>
          <a:bodyPr/>
          <a:lstStyle/>
          <a:p>
            <a:r>
              <a:rPr lang="en-US" dirty="0" smtClean="0">
                <a:hlinkClick r:id="rId2"/>
              </a:rPr>
              <a:t>Interview with Aung San Suu Kyi on Fear and Freedom</a:t>
            </a:r>
            <a:endParaRPr lang="en-US" dirty="0" smtClean="0"/>
          </a:p>
          <a:p>
            <a:r>
              <a:rPr lang="en-US" dirty="0" smtClean="0">
                <a:hlinkClick r:id="rId3"/>
              </a:rPr>
              <a:t>https://www.youtube.com/watch?v=oa5PI00fHFk</a:t>
            </a:r>
            <a:endParaRPr lang="en-US" dirty="0" smtClean="0"/>
          </a:p>
          <a:p>
            <a:pPr marL="0" indent="0">
              <a:buNone/>
            </a:pPr>
            <a:endParaRPr lang="en-US" dirty="0"/>
          </a:p>
        </p:txBody>
      </p:sp>
    </p:spTree>
    <p:extLst>
      <p:ext uri="{BB962C8B-B14F-4D97-AF65-F5344CB8AC3E}">
        <p14:creationId xmlns:p14="http://schemas.microsoft.com/office/powerpoint/2010/main" val="347026451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53889"/>
            <a:ext cx="7772400" cy="1470025"/>
          </a:xfrm>
        </p:spPr>
        <p:txBody>
          <a:bodyPr/>
          <a:lstStyle/>
          <a:p>
            <a:r>
              <a:rPr lang="en-US" i="1" dirty="0" smtClean="0">
                <a:solidFill>
                  <a:srgbClr val="3366FF"/>
                </a:solidFill>
                <a:latin typeface="Bookman Old Style"/>
                <a:cs typeface="Bookman Old Style"/>
              </a:rPr>
              <a:t>Helen Prejean</a:t>
            </a:r>
            <a:endParaRPr lang="en-US" i="1" dirty="0">
              <a:solidFill>
                <a:srgbClr val="3366FF"/>
              </a:solidFill>
              <a:latin typeface="Bookman Old Style"/>
              <a:cs typeface="Bookman Old Style"/>
            </a:endParaRPr>
          </a:p>
        </p:txBody>
      </p:sp>
      <p:sp>
        <p:nvSpPr>
          <p:cNvPr id="3" name="Subtitle 2"/>
          <p:cNvSpPr>
            <a:spLocks noGrp="1"/>
          </p:cNvSpPr>
          <p:nvPr>
            <p:ph type="subTitle" idx="1"/>
          </p:nvPr>
        </p:nvSpPr>
        <p:spPr>
          <a:xfrm>
            <a:off x="2057400" y="4101335"/>
            <a:ext cx="6400800" cy="1752600"/>
          </a:xfrm>
        </p:spPr>
        <p:txBody>
          <a:bodyPr>
            <a:normAutofit fontScale="85000" lnSpcReduction="20000"/>
          </a:bodyPr>
          <a:lstStyle/>
          <a:p>
            <a:pPr algn="r"/>
            <a:endParaRPr lang="en-US" sz="1800" dirty="0" smtClean="0">
              <a:solidFill>
                <a:srgbClr val="3366FF"/>
              </a:solidFill>
            </a:endParaRPr>
          </a:p>
          <a:p>
            <a:pPr algn="r"/>
            <a:endParaRPr lang="en-US" sz="1800" dirty="0">
              <a:solidFill>
                <a:srgbClr val="3366FF"/>
              </a:solidFill>
            </a:endParaRPr>
          </a:p>
          <a:p>
            <a:pPr algn="r"/>
            <a:r>
              <a:rPr lang="en-US" sz="1800" dirty="0" smtClean="0">
                <a:solidFill>
                  <a:srgbClr val="3366FF"/>
                </a:solidFill>
              </a:rPr>
              <a:t>Spiritual Advisor to Death Row Inmates</a:t>
            </a:r>
          </a:p>
          <a:p>
            <a:pPr algn="r"/>
            <a:r>
              <a:rPr lang="en-US" sz="1800" dirty="0">
                <a:solidFill>
                  <a:srgbClr val="3366FF"/>
                </a:solidFill>
              </a:rPr>
              <a:t>Criminal Justice System Reformer</a:t>
            </a:r>
          </a:p>
          <a:p>
            <a:pPr algn="r"/>
            <a:r>
              <a:rPr lang="en-US" sz="1800" dirty="0" smtClean="0">
                <a:solidFill>
                  <a:srgbClr val="3366FF"/>
                </a:solidFill>
              </a:rPr>
              <a:t>Social </a:t>
            </a:r>
            <a:r>
              <a:rPr lang="en-US" sz="1800" dirty="0">
                <a:solidFill>
                  <a:srgbClr val="3366FF"/>
                </a:solidFill>
              </a:rPr>
              <a:t>Justice </a:t>
            </a:r>
            <a:r>
              <a:rPr lang="en-US" sz="1800" dirty="0" smtClean="0">
                <a:solidFill>
                  <a:srgbClr val="3366FF"/>
                </a:solidFill>
              </a:rPr>
              <a:t>Activist</a:t>
            </a:r>
          </a:p>
          <a:p>
            <a:pPr algn="r"/>
            <a:r>
              <a:rPr lang="en-US" sz="1800" dirty="0" smtClean="0">
                <a:solidFill>
                  <a:srgbClr val="3366FF"/>
                </a:solidFill>
              </a:rPr>
              <a:t>Author, Speaker</a:t>
            </a:r>
          </a:p>
          <a:p>
            <a:pPr algn="r"/>
            <a:r>
              <a:rPr lang="en-US" sz="1800" dirty="0" smtClean="0">
                <a:solidFill>
                  <a:srgbClr val="3366FF"/>
                </a:solidFill>
              </a:rPr>
              <a:t>Anti-</a:t>
            </a:r>
            <a:r>
              <a:rPr lang="en-US" sz="1800" dirty="0">
                <a:solidFill>
                  <a:srgbClr val="3366FF"/>
                </a:solidFill>
              </a:rPr>
              <a:t>Death </a:t>
            </a:r>
            <a:r>
              <a:rPr lang="en-US" sz="1800" dirty="0" smtClean="0">
                <a:solidFill>
                  <a:srgbClr val="3366FF"/>
                </a:solidFill>
              </a:rPr>
              <a:t>Penalty Leader </a:t>
            </a:r>
            <a:endParaRPr lang="en-US" sz="1800" dirty="0">
              <a:solidFill>
                <a:srgbClr val="3366FF"/>
              </a:solidFill>
            </a:endParaRPr>
          </a:p>
        </p:txBody>
      </p:sp>
      <p:pic>
        <p:nvPicPr>
          <p:cNvPr id="4" name="Picture 3"/>
          <p:cNvPicPr>
            <a:picLocks noChangeAspect="1"/>
          </p:cNvPicPr>
          <p:nvPr/>
        </p:nvPicPr>
        <p:blipFill>
          <a:blip r:embed="rId2"/>
          <a:stretch>
            <a:fillRect/>
          </a:stretch>
        </p:blipFill>
        <p:spPr>
          <a:xfrm>
            <a:off x="909432" y="2878963"/>
            <a:ext cx="3132708" cy="2934797"/>
          </a:xfrm>
          <a:prstGeom prst="rect">
            <a:avLst/>
          </a:prstGeom>
        </p:spPr>
      </p:pic>
    </p:spTree>
    <p:extLst>
      <p:ext uri="{BB962C8B-B14F-4D97-AF65-F5344CB8AC3E}">
        <p14:creationId xmlns:p14="http://schemas.microsoft.com/office/powerpoint/2010/main" val="112291452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solidFill>
                  <a:srgbClr val="3366FF"/>
                </a:solidFill>
              </a:rPr>
              <a:t>Sister Helen Prejean as Spiritual Advisor </a:t>
            </a:r>
            <a:r>
              <a:rPr lang="en-US" dirty="0" err="1" smtClean="0">
                <a:solidFill>
                  <a:srgbClr val="3366FF"/>
                </a:solidFill>
              </a:rPr>
              <a:t>accompnyi</a:t>
            </a:r>
            <a:r>
              <a:rPr lang="en-US" dirty="0" smtClean="0">
                <a:solidFill>
                  <a:srgbClr val="3366FF"/>
                </a:solidFill>
              </a:rPr>
              <a:t> Robert Willie at Pardon Board Hearing</a:t>
            </a:r>
            <a:endParaRPr lang="en-US" dirty="0">
              <a:solidFill>
                <a:srgbClr val="3366FF"/>
              </a:solidFill>
            </a:endParaRPr>
          </a:p>
        </p:txBody>
      </p:sp>
      <p:pic>
        <p:nvPicPr>
          <p:cNvPr id="5" name="Picture Placeholder 4" descr="Helen-Prejean-with-Robert-Lee-Willie-Gary-Hunter-of-State-Times-and-Morning-Advocate1984-framed.jpg"/>
          <p:cNvPicPr>
            <a:picLocks noGrp="1" noChangeAspect="1"/>
          </p:cNvPicPr>
          <p:nvPr>
            <p:ph type="pic" idx="1"/>
          </p:nvPr>
        </p:nvPicPr>
        <p:blipFill>
          <a:blip r:embed="rId2">
            <a:extLst>
              <a:ext uri="{28A0092B-C50C-407E-A947-70E740481C1C}">
                <a14:useLocalDpi xmlns:a14="http://schemas.microsoft.com/office/drawing/2010/main" val="0"/>
              </a:ext>
            </a:extLst>
          </a:blip>
          <a:srcRect t="5570" b="5570"/>
          <a:stretch>
            <a:fillRect/>
          </a:stretch>
        </p:blipFill>
        <p:spPr/>
      </p:pic>
      <p:sp>
        <p:nvSpPr>
          <p:cNvPr id="4" name="Text Placeholder 3"/>
          <p:cNvSpPr>
            <a:spLocks noGrp="1"/>
          </p:cNvSpPr>
          <p:nvPr>
            <p:ph type="body" sz="half" idx="2"/>
          </p:nvPr>
        </p:nvSpPr>
        <p:spPr/>
        <p:txBody>
          <a:bodyPr/>
          <a:lstStyle/>
          <a:p>
            <a:pPr algn="r"/>
            <a:r>
              <a:rPr lang="en-US" dirty="0" smtClean="0"/>
              <a:t>1984</a:t>
            </a:r>
          </a:p>
          <a:p>
            <a:pPr algn="r"/>
            <a:endParaRPr lang="en-US" dirty="0"/>
          </a:p>
        </p:txBody>
      </p:sp>
    </p:spTree>
    <p:extLst>
      <p:ext uri="{BB962C8B-B14F-4D97-AF65-F5344CB8AC3E}">
        <p14:creationId xmlns:p14="http://schemas.microsoft.com/office/powerpoint/2010/main" val="260869437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793408" y="0"/>
            <a:ext cx="5206533" cy="6858000"/>
          </a:xfrm>
          <a:prstGeom prst="rect">
            <a:avLst/>
          </a:prstGeom>
        </p:spPr>
      </p:pic>
      <p:sp>
        <p:nvSpPr>
          <p:cNvPr id="5" name="Title 4"/>
          <p:cNvSpPr>
            <a:spLocks noGrp="1"/>
          </p:cNvSpPr>
          <p:nvPr>
            <p:ph type="title"/>
          </p:nvPr>
        </p:nvSpPr>
        <p:spPr/>
        <p:txBody>
          <a:bodyPr/>
          <a:lstStyle/>
          <a:p>
            <a:r>
              <a:rPr lang="en-US" dirty="0" smtClean="0"/>
              <a:t>Sister Helen as Spiritual </a:t>
            </a:r>
            <a:r>
              <a:rPr lang="en-US" dirty="0"/>
              <a:t>A</a:t>
            </a:r>
            <a:r>
              <a:rPr lang="en-US" dirty="0" smtClean="0"/>
              <a:t>dvisor</a:t>
            </a:r>
            <a:endParaRPr lang="en-US" dirty="0"/>
          </a:p>
        </p:txBody>
      </p:sp>
      <p:sp>
        <p:nvSpPr>
          <p:cNvPr id="7" name="Content Placeholder 6"/>
          <p:cNvSpPr>
            <a:spLocks noGrp="1"/>
          </p:cNvSpPr>
          <p:nvPr>
            <p:ph idx="1"/>
          </p:nvPr>
        </p:nvSpPr>
        <p:spPr>
          <a:xfrm>
            <a:off x="3793408" y="0"/>
            <a:ext cx="5206533" cy="6858000"/>
          </a:xfrm>
        </p:spPr>
        <p:txBody>
          <a:bodyPr/>
          <a:lstStyle/>
          <a:p>
            <a:endParaRPr lang="en-US" dirty="0"/>
          </a:p>
        </p:txBody>
      </p:sp>
      <p:sp>
        <p:nvSpPr>
          <p:cNvPr id="8" name="Text Placeholder 7"/>
          <p:cNvSpPr>
            <a:spLocks noGrp="1"/>
          </p:cNvSpPr>
          <p:nvPr>
            <p:ph type="body" sz="half" idx="2"/>
          </p:nvPr>
        </p:nvSpPr>
        <p:spPr/>
        <p:txBody>
          <a:bodyPr/>
          <a:lstStyle/>
          <a:p>
            <a:endParaRPr lang="en-US" dirty="0" smtClean="0"/>
          </a:p>
          <a:p>
            <a:endParaRPr lang="en-US" dirty="0"/>
          </a:p>
          <a:p>
            <a:endParaRPr lang="en-US" dirty="0" smtClean="0"/>
          </a:p>
          <a:p>
            <a:endParaRPr lang="en-US" dirty="0"/>
          </a:p>
          <a:p>
            <a:endParaRPr lang="en-US" dirty="0" smtClean="0"/>
          </a:p>
          <a:p>
            <a:endParaRPr lang="en-US" dirty="0"/>
          </a:p>
          <a:p>
            <a:r>
              <a:rPr lang="en-US" sz="2000" dirty="0" smtClean="0"/>
              <a:t>One of over 300 Letters to Dobie Gillis Williams</a:t>
            </a:r>
            <a:endParaRPr lang="en-US" sz="2000" dirty="0"/>
          </a:p>
        </p:txBody>
      </p:sp>
    </p:spTree>
    <p:extLst>
      <p:ext uri="{BB962C8B-B14F-4D97-AF65-F5344CB8AC3E}">
        <p14:creationId xmlns:p14="http://schemas.microsoft.com/office/powerpoint/2010/main" val="181933522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Sister Helen Prejean </a:t>
            </a:r>
            <a:r>
              <a:rPr lang="en-US" dirty="0" smtClean="0"/>
              <a:t>as advisor to families of prisoners as well as victims</a:t>
            </a:r>
            <a:endParaRPr lang="en-US" dirty="0"/>
          </a:p>
        </p:txBody>
      </p:sp>
      <p:pic>
        <p:nvPicPr>
          <p:cNvPr id="5" name="Picture Placeholder 4" descr="sf.Sister-Prejean-2_.jpg"/>
          <p:cNvPicPr>
            <a:picLocks noGrp="1" noChangeAspect="1"/>
          </p:cNvPicPr>
          <p:nvPr>
            <p:ph type="pic" idx="1"/>
          </p:nvPr>
        </p:nvPicPr>
        <p:blipFill>
          <a:blip r:embed="rId2">
            <a:extLst>
              <a:ext uri="{28A0092B-C50C-407E-A947-70E740481C1C}">
                <a14:useLocalDpi xmlns:a14="http://schemas.microsoft.com/office/drawing/2010/main" val="0"/>
              </a:ext>
            </a:extLst>
          </a:blip>
          <a:srcRect l="4303" r="4303"/>
          <a:stretch>
            <a:fillRect/>
          </a:stretch>
        </p:blipFill>
        <p:spPr/>
      </p:pic>
      <p:sp>
        <p:nvSpPr>
          <p:cNvPr id="4" name="Text Placeholder 3"/>
          <p:cNvSpPr>
            <a:spLocks noGrp="1"/>
          </p:cNvSpPr>
          <p:nvPr>
            <p:ph type="body" sz="half" idx="2"/>
          </p:nvPr>
        </p:nvSpPr>
        <p:spPr/>
        <p:txBody>
          <a:bodyPr/>
          <a:lstStyle/>
          <a:p>
            <a:pPr algn="r"/>
            <a:r>
              <a:rPr lang="en-US" dirty="0" smtClean="0"/>
              <a:t>TBA</a:t>
            </a:r>
            <a:endParaRPr lang="en-US" dirty="0"/>
          </a:p>
        </p:txBody>
      </p:sp>
    </p:spTree>
    <p:extLst>
      <p:ext uri="{BB962C8B-B14F-4D97-AF65-F5344CB8AC3E}">
        <p14:creationId xmlns:p14="http://schemas.microsoft.com/office/powerpoint/2010/main" val="378722257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
            </a:r>
            <a:br>
              <a:rPr lang="en-US" dirty="0" smtClean="0"/>
            </a:br>
            <a:endParaRPr lang="en-US" dirty="0"/>
          </a:p>
        </p:txBody>
      </p:sp>
      <p:pic>
        <p:nvPicPr>
          <p:cNvPr id="5" name="Picture Placeholder 4" descr="prejean-officiates-susan-sarandons-daughters-wedding.jpg"/>
          <p:cNvPicPr>
            <a:picLocks noGrp="1" noChangeAspect="1"/>
          </p:cNvPicPr>
          <p:nvPr>
            <p:ph type="pic" idx="1"/>
          </p:nvPr>
        </p:nvPicPr>
        <p:blipFill>
          <a:blip r:embed="rId2">
            <a:extLst>
              <a:ext uri="{28A0092B-C50C-407E-A947-70E740481C1C}">
                <a14:useLocalDpi xmlns:a14="http://schemas.microsoft.com/office/drawing/2010/main" val="0"/>
              </a:ext>
            </a:extLst>
          </a:blip>
          <a:srcRect t="3125" b="3125"/>
          <a:stretch>
            <a:fillRect/>
          </a:stretch>
        </p:blipFill>
        <p:spPr>
          <a:xfrm>
            <a:off x="1691700" y="850107"/>
            <a:ext cx="5486400" cy="4114800"/>
          </a:xfrm>
        </p:spPr>
      </p:pic>
      <p:sp>
        <p:nvSpPr>
          <p:cNvPr id="4" name="Text Placeholder 3"/>
          <p:cNvSpPr>
            <a:spLocks noGrp="1"/>
          </p:cNvSpPr>
          <p:nvPr>
            <p:ph type="body" sz="half" idx="2"/>
          </p:nvPr>
        </p:nvSpPr>
        <p:spPr>
          <a:xfrm>
            <a:off x="1691700" y="5367338"/>
            <a:ext cx="5486400" cy="804862"/>
          </a:xfrm>
        </p:spPr>
        <p:txBody>
          <a:bodyPr/>
          <a:lstStyle/>
          <a:p>
            <a:pPr algn="ctr"/>
            <a:r>
              <a:rPr lang="en-US" sz="2800" dirty="0"/>
              <a:t>Sister Helen as public intellectual.</a:t>
            </a:r>
            <a:endParaRPr lang="en-US" sz="2800" dirty="0"/>
          </a:p>
        </p:txBody>
      </p:sp>
    </p:spTree>
    <p:extLst>
      <p:ext uri="{BB962C8B-B14F-4D97-AF65-F5344CB8AC3E}">
        <p14:creationId xmlns:p14="http://schemas.microsoft.com/office/powerpoint/2010/main" val="91160227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9405" y="2516644"/>
            <a:ext cx="6418039" cy="3508653"/>
          </a:xfrm>
          <a:prstGeom prst="rect">
            <a:avLst/>
          </a:prstGeom>
          <a:noFill/>
        </p:spPr>
        <p:txBody>
          <a:bodyPr wrap="square" rtlCol="0">
            <a:spAutoFit/>
          </a:bodyPr>
          <a:lstStyle/>
          <a:p>
            <a:pPr algn="ctr"/>
            <a:r>
              <a:rPr lang="en-US" sz="4400" dirty="0" smtClean="0">
                <a:solidFill>
                  <a:srgbClr val="0000FF"/>
                </a:solidFill>
                <a:latin typeface="Baskerville Old Face"/>
                <a:cs typeface="Baskerville Old Face"/>
              </a:rPr>
              <a:t>Rationale: </a:t>
            </a:r>
            <a:r>
              <a:rPr lang="en-US" sz="4400" i="1" dirty="0" smtClean="0">
                <a:solidFill>
                  <a:srgbClr val="0000FF"/>
                </a:solidFill>
                <a:latin typeface="Baskerville Old Face"/>
                <a:cs typeface="Baskerville Old Face"/>
              </a:rPr>
              <a:t>“I see their faces.”</a:t>
            </a:r>
          </a:p>
          <a:p>
            <a:endParaRPr lang="en-US" sz="4400" i="1" dirty="0">
              <a:latin typeface="Baskerville Old Face"/>
              <a:cs typeface="Baskerville Old Face"/>
            </a:endParaRPr>
          </a:p>
          <a:p>
            <a:pPr algn="r"/>
            <a:endParaRPr lang="en-US" i="1" dirty="0" smtClean="0">
              <a:latin typeface="Baskerville Old Face"/>
              <a:cs typeface="Baskerville Old Face"/>
            </a:endParaRPr>
          </a:p>
          <a:p>
            <a:pPr algn="r"/>
            <a:endParaRPr lang="en-US" i="1" dirty="0">
              <a:latin typeface="Baskerville Old Face"/>
              <a:cs typeface="Baskerville Old Face"/>
            </a:endParaRPr>
          </a:p>
          <a:p>
            <a:pPr algn="r"/>
            <a:endParaRPr lang="en-US" i="1" dirty="0" smtClean="0">
              <a:latin typeface="Baskerville Old Face"/>
              <a:cs typeface="Baskerville Old Face"/>
            </a:endParaRPr>
          </a:p>
          <a:p>
            <a:pPr algn="r"/>
            <a:r>
              <a:rPr lang="en-US" i="1" dirty="0" smtClean="0">
                <a:latin typeface="Baskerville Old Face"/>
                <a:cs typeface="Baskerville Old Face"/>
              </a:rPr>
              <a:t>Sister Helen Prejean, CSJ</a:t>
            </a:r>
          </a:p>
          <a:p>
            <a:pPr algn="r"/>
            <a:r>
              <a:rPr lang="en-US" i="1" dirty="0" smtClean="0">
                <a:latin typeface="Baskerville Old Face"/>
                <a:cs typeface="Baskerville Old Face"/>
              </a:rPr>
              <a:t>Interview, 2012</a:t>
            </a:r>
            <a:endParaRPr lang="en-US" i="1" dirty="0">
              <a:latin typeface="Baskerville Old Face"/>
              <a:cs typeface="Baskerville Old Face"/>
            </a:endParaRPr>
          </a:p>
        </p:txBody>
      </p:sp>
    </p:spTree>
    <p:extLst>
      <p:ext uri="{BB962C8B-B14F-4D97-AF65-F5344CB8AC3E}">
        <p14:creationId xmlns:p14="http://schemas.microsoft.com/office/powerpoint/2010/main" val="176558008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2238</TotalTime>
  <Words>830</Words>
  <Application>Microsoft Macintosh PowerPoint</Application>
  <PresentationFormat>On-screen Show (4:3)</PresentationFormat>
  <Paragraphs>154</Paragraphs>
  <Slides>38</Slides>
  <Notes>2</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Fair Play  </vt:lpstr>
      <vt:lpstr>Fair Play: Modern Heroes in the Fight for Human Rights</vt:lpstr>
      <vt:lpstr>Part I</vt:lpstr>
      <vt:lpstr>Helen Prejean</vt:lpstr>
      <vt:lpstr>Sister Helen Prejean as Spiritual Advisor accompnyi Robert Willie at Pardon Board Hearing</vt:lpstr>
      <vt:lpstr>Sister Helen as Spiritual Advisor</vt:lpstr>
      <vt:lpstr>Sister Helen Prejean as advisor to families of prisoners as well as victims</vt:lpstr>
      <vt:lpstr> </vt:lpstr>
      <vt:lpstr>PowerPoint Presentation</vt:lpstr>
      <vt:lpstr>PowerPoint Presentation</vt:lpstr>
      <vt:lpstr>Wangari Winning the Nobel Peace Prize</vt:lpstr>
      <vt:lpstr>PowerPoint Presentation</vt:lpstr>
      <vt:lpstr>Wangari with children creating a green belt</vt:lpstr>
      <vt:lpstr>Wangari Maathai founding the Green Belt Movement 1974</vt:lpstr>
      <vt:lpstr>PowerPoint Presentation</vt:lpstr>
      <vt:lpstr>PowerPoint Presentation</vt:lpstr>
      <vt:lpstr>PowerPoint Presentation</vt:lpstr>
      <vt:lpstr>PowerPoint Presentation</vt:lpstr>
      <vt:lpstr>PowerPoint Presentation</vt:lpstr>
      <vt:lpstr>Aung San Suu Kyi Released from House Arrest, October 2010</vt:lpstr>
      <vt:lpstr>PowerPoint Presentation</vt:lpstr>
      <vt:lpstr>PowerPoint Presentation</vt:lpstr>
      <vt:lpstr>PowerPoint Presentation</vt:lpstr>
      <vt:lpstr>Daw Suu Kyi Offering Trust to Military Leaders</vt:lpstr>
      <vt:lpstr>PowerPoint Presentation</vt:lpstr>
      <vt:lpstr>PowerPoint Presentation</vt:lpstr>
      <vt:lpstr>Part II</vt:lpstr>
      <vt:lpstr>FAIR PLAY AS HARD-WIRED</vt:lpstr>
      <vt:lpstr>FAIR PLAY AS HARD WON</vt:lpstr>
      <vt:lpstr>PowerPoint Presentation</vt:lpstr>
      <vt:lpstr>Declaration of Independence  Second Continental Congress,  July 4, 1776</vt:lpstr>
      <vt:lpstr> Declaration of the Rights of Man National Assembly of France August 26, 1789 </vt:lpstr>
      <vt:lpstr>Bill of Rights (I-X) Adopted by States December 15, 1791</vt:lpstr>
      <vt:lpstr>UNIVERSAL DECLARATION OF HUMAN RIGHTS DECEMBER 10, 1948</vt:lpstr>
      <vt:lpstr>PowerPoint Presentation</vt:lpstr>
      <vt:lpstr>PowerPoint Presentation</vt:lpstr>
      <vt:lpstr>Why the Need for the fight?  Power and Human Rights “Freedom from Fear”</vt:lpstr>
      <vt:lpstr>Freedom From Fear</vt:lpstr>
    </vt:vector>
  </TitlesOfParts>
  <Company>DePaul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Susanne Dumbleton</dc:creator>
  <cp:lastModifiedBy>Susanne Dumbleton</cp:lastModifiedBy>
  <cp:revision>66</cp:revision>
  <cp:lastPrinted>2017-02-24T00:20:07Z</cp:lastPrinted>
  <dcterms:created xsi:type="dcterms:W3CDTF">2014-01-20T23:46:16Z</dcterms:created>
  <dcterms:modified xsi:type="dcterms:W3CDTF">2017-02-24T00:26:04Z</dcterms:modified>
</cp:coreProperties>
</file>